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3"/>
  </p:notesMasterIdLst>
  <p:sldIdLst>
    <p:sldId id="297" r:id="rId2"/>
    <p:sldId id="298" r:id="rId3"/>
    <p:sldId id="258" r:id="rId4"/>
    <p:sldId id="256" r:id="rId5"/>
    <p:sldId id="277" r:id="rId6"/>
    <p:sldId id="272" r:id="rId7"/>
    <p:sldId id="279" r:id="rId8"/>
    <p:sldId id="261" r:id="rId9"/>
    <p:sldId id="262" r:id="rId10"/>
    <p:sldId id="265" r:id="rId11"/>
    <p:sldId id="263" r:id="rId12"/>
    <p:sldId id="264" r:id="rId13"/>
    <p:sldId id="281" r:id="rId14"/>
    <p:sldId id="271" r:id="rId15"/>
    <p:sldId id="292" r:id="rId16"/>
    <p:sldId id="280" r:id="rId17"/>
    <p:sldId id="293" r:id="rId18"/>
    <p:sldId id="294" r:id="rId19"/>
    <p:sldId id="295" r:id="rId20"/>
    <p:sldId id="296" r:id="rId21"/>
    <p:sldId id="278" r:id="rId22"/>
  </p:sldIdLst>
  <p:sldSz cx="9144000" cy="5143500" type="screen16x9"/>
  <p:notesSz cx="6858000" cy="9144000"/>
  <p:embeddedFontLst>
    <p:embeddedFont>
      <p:font typeface="Bebas Neue" panose="020B0604020202020204" charset="0"/>
      <p:regular r:id="rId24"/>
    </p:embeddedFont>
    <p:embeddedFont>
      <p:font typeface="Calibri" panose="020F0502020204030204" pitchFamily="34" charset="0"/>
      <p:regular r:id="rId25"/>
      <p:bold r:id="rId26"/>
      <p:italic r:id="rId27"/>
      <p:boldItalic r:id="rId28"/>
    </p:embeddedFont>
    <p:embeddedFont>
      <p:font typeface="Cambria" panose="02040503050406030204" pitchFamily="18" charset="0"/>
      <p:regular r:id="rId29"/>
      <p:bold r:id="rId30"/>
      <p:italic r:id="rId31"/>
      <p:boldItalic r:id="rId32"/>
    </p:embeddedFont>
    <p:embeddedFont>
      <p:font typeface="IBM Plex Sans Condense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B9036-0881-475A-ADF6-831E9562A627}">
  <a:tblStyle styleId="{5C7B9036-0881-475A-ADF6-831E9562A6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EC41A-727B-416F-B59B-BBC701B8EA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5" d="100"/>
          <a:sy n="95" d="100"/>
        </p:scale>
        <p:origin x="66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2e6846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2e6846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0fef0eb1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0fef0eb1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3"/>
          <p:cNvSpPr txBox="1">
            <a:spLocks noGrp="1"/>
          </p:cNvSpPr>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5"/>
          <p:cNvSpPr txBox="1">
            <a:spLocks noGrp="1"/>
          </p:cNvSpPr>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1" name="Google Shape;21;p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9" name="Google Shape;29;p7"/>
          <p:cNvSpPr txBox="1">
            <a:spLocks noGrp="1"/>
          </p:cNvSpPr>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0" name="Google Shape;30;p7"/>
          <p:cNvSpPr txBox="1">
            <a:spLocks noGrp="1"/>
          </p:cNvSpPr>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1" name="Google Shape;31;p7"/>
          <p:cNvSpPr txBox="1">
            <a:spLocks noGrp="1"/>
          </p:cNvSpPr>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32" name="Google Shape;32;p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en.wikipedia.org/wiki/Sophia_(robot)" TargetMode="External"/><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E84AC0-EF93-43FD-9B84-4E14F703A4E5}"/>
              </a:ext>
            </a:extLst>
          </p:cNvPr>
          <p:cNvPicPr>
            <a:picLocks noChangeAspect="1"/>
          </p:cNvPicPr>
          <p:nvPr/>
        </p:nvPicPr>
        <p:blipFill>
          <a:blip r:embed="rId2"/>
          <a:stretch>
            <a:fillRect/>
          </a:stretch>
        </p:blipFill>
        <p:spPr>
          <a:xfrm>
            <a:off x="4815688" y="1253204"/>
            <a:ext cx="2901948" cy="3706689"/>
          </a:xfrm>
          <a:prstGeom prst="rect">
            <a:avLst/>
          </a:prstGeom>
        </p:spPr>
      </p:pic>
      <p:pic>
        <p:nvPicPr>
          <p:cNvPr id="4" name="Picture 3">
            <a:extLst>
              <a:ext uri="{FF2B5EF4-FFF2-40B4-BE49-F238E27FC236}">
                <a16:creationId xmlns:a16="http://schemas.microsoft.com/office/drawing/2014/main" id="{CA94E202-534A-481F-A2F5-E9C21D867120}"/>
              </a:ext>
            </a:extLst>
          </p:cNvPr>
          <p:cNvPicPr>
            <a:picLocks noChangeAspect="1"/>
          </p:cNvPicPr>
          <p:nvPr/>
        </p:nvPicPr>
        <p:blipFill>
          <a:blip r:embed="rId3"/>
          <a:stretch>
            <a:fillRect/>
          </a:stretch>
        </p:blipFill>
        <p:spPr>
          <a:xfrm>
            <a:off x="944366" y="656432"/>
            <a:ext cx="2572735" cy="3438442"/>
          </a:xfrm>
          <a:prstGeom prst="rect">
            <a:avLst/>
          </a:prstGeom>
        </p:spPr>
      </p:pic>
      <p:pic>
        <p:nvPicPr>
          <p:cNvPr id="5" name="Picture 4">
            <a:extLst>
              <a:ext uri="{FF2B5EF4-FFF2-40B4-BE49-F238E27FC236}">
                <a16:creationId xmlns:a16="http://schemas.microsoft.com/office/drawing/2014/main" id="{D137B179-CD4E-48B5-BC96-FE4DE3E48A13}"/>
              </a:ext>
            </a:extLst>
          </p:cNvPr>
          <p:cNvPicPr>
            <a:picLocks noChangeAspect="1"/>
          </p:cNvPicPr>
          <p:nvPr/>
        </p:nvPicPr>
        <p:blipFill>
          <a:blip r:embed="rId4"/>
          <a:stretch>
            <a:fillRect/>
          </a:stretch>
        </p:blipFill>
        <p:spPr>
          <a:xfrm>
            <a:off x="1171461" y="170678"/>
            <a:ext cx="1241346" cy="808760"/>
          </a:xfrm>
          <a:prstGeom prst="rect">
            <a:avLst/>
          </a:prstGeom>
        </p:spPr>
      </p:pic>
      <p:sp>
        <p:nvSpPr>
          <p:cNvPr id="7" name="Google Shape;355;p33">
            <a:extLst>
              <a:ext uri="{FF2B5EF4-FFF2-40B4-BE49-F238E27FC236}">
                <a16:creationId xmlns:a16="http://schemas.microsoft.com/office/drawing/2014/main" id="{0A9A0AFD-C753-451A-9EDF-85452CFAA797}"/>
              </a:ext>
            </a:extLst>
          </p:cNvPr>
          <p:cNvSpPr/>
          <p:nvPr/>
        </p:nvSpPr>
        <p:spPr>
          <a:xfrm>
            <a:off x="1255586" y="344381"/>
            <a:ext cx="1073096" cy="312051"/>
          </a:xfrm>
          <a:prstGeom prst="rect">
            <a:avLst/>
          </a:prstGeom>
        </p:spPr>
        <p:txBody>
          <a:bodyPr>
            <a:prstTxWarp prst="textPlain">
              <a:avLst>
                <a:gd name="adj" fmla="val 52809"/>
              </a:avLst>
            </a:prstTxWarp>
          </a:bodyPr>
          <a:lstStyle/>
          <a:p>
            <a:pPr lvl="0" algn="ctr"/>
            <a:r>
              <a:rPr lang="en-US" b="1" dirty="0">
                <a:gradFill>
                  <a:gsLst>
                    <a:gs pos="0">
                      <a:srgbClr val="9FFAFF"/>
                    </a:gs>
                    <a:gs pos="58000">
                      <a:schemeClr val="accent1"/>
                    </a:gs>
                    <a:gs pos="100000">
                      <a:schemeClr val="accent1"/>
                    </a:gs>
                  </a:gsLst>
                  <a:path path="circle">
                    <a:fillToRect l="100000" t="100000"/>
                  </a:path>
                  <a:tileRect r="-100000" b="-100000"/>
                </a:gradFill>
                <a:latin typeface="Bebas Neue"/>
              </a:rPr>
              <a:t>Welcome</a:t>
            </a:r>
            <a:endParaRPr b="1" i="0" dirty="0">
              <a:ln>
                <a:noFill/>
              </a:ln>
              <a:gradFill>
                <a:gsLst>
                  <a:gs pos="0">
                    <a:srgbClr val="9FFAFF"/>
                  </a:gs>
                  <a:gs pos="58000">
                    <a:schemeClr val="accent1"/>
                  </a:gs>
                  <a:gs pos="100000">
                    <a:schemeClr val="accent1"/>
                  </a:gs>
                </a:gsLst>
                <a:path path="circle">
                  <a:fillToRect l="100000" t="100000"/>
                </a:path>
                <a:tileRect r="-100000" b="-100000"/>
              </a:gradFill>
              <a:latin typeface="Bebas Neue"/>
            </a:endParaRPr>
          </a:p>
        </p:txBody>
      </p:sp>
      <p:pic>
        <p:nvPicPr>
          <p:cNvPr id="8" name="Picture 7">
            <a:extLst>
              <a:ext uri="{FF2B5EF4-FFF2-40B4-BE49-F238E27FC236}">
                <a16:creationId xmlns:a16="http://schemas.microsoft.com/office/drawing/2014/main" id="{FBA55533-33C5-446F-B306-C484BB38C9E8}"/>
              </a:ext>
            </a:extLst>
          </p:cNvPr>
          <p:cNvPicPr>
            <a:picLocks noChangeAspect="1"/>
          </p:cNvPicPr>
          <p:nvPr/>
        </p:nvPicPr>
        <p:blipFill>
          <a:blip r:embed="rId4"/>
          <a:stretch>
            <a:fillRect/>
          </a:stretch>
        </p:blipFill>
        <p:spPr>
          <a:xfrm>
            <a:off x="5342214" y="1145512"/>
            <a:ext cx="1346480" cy="641461"/>
          </a:xfrm>
          <a:prstGeom prst="rect">
            <a:avLst/>
          </a:prstGeom>
        </p:spPr>
      </p:pic>
      <p:sp>
        <p:nvSpPr>
          <p:cNvPr id="10" name="Google Shape;355;p33">
            <a:extLst>
              <a:ext uri="{FF2B5EF4-FFF2-40B4-BE49-F238E27FC236}">
                <a16:creationId xmlns:a16="http://schemas.microsoft.com/office/drawing/2014/main" id="{D9BA9BB2-50D5-4A9C-BB66-1BF7627A2496}"/>
              </a:ext>
            </a:extLst>
          </p:cNvPr>
          <p:cNvSpPr/>
          <p:nvPr/>
        </p:nvSpPr>
        <p:spPr>
          <a:xfrm>
            <a:off x="5478906" y="1234982"/>
            <a:ext cx="1073096" cy="312051"/>
          </a:xfrm>
          <a:prstGeom prst="rect">
            <a:avLst/>
          </a:prstGeom>
        </p:spPr>
        <p:txBody>
          <a:bodyPr>
            <a:prstTxWarp prst="textPlain">
              <a:avLst>
                <a:gd name="adj" fmla="val 52809"/>
              </a:avLst>
            </a:prstTxWarp>
          </a:bodyPr>
          <a:lstStyle/>
          <a:p>
            <a:pPr lvl="0" algn="ctr"/>
            <a:r>
              <a:rPr lang="en-US" b="1" dirty="0">
                <a:gradFill>
                  <a:gsLst>
                    <a:gs pos="0">
                      <a:srgbClr val="9FFAFF"/>
                    </a:gs>
                    <a:gs pos="58000">
                      <a:schemeClr val="accent1"/>
                    </a:gs>
                    <a:gs pos="100000">
                      <a:schemeClr val="accent1"/>
                    </a:gs>
                  </a:gsLst>
                  <a:path path="circle">
                    <a:fillToRect l="100000" t="100000"/>
                  </a:path>
                  <a:tileRect r="-100000" b="-100000"/>
                </a:gradFill>
                <a:latin typeface="Bebas Neue"/>
              </a:rPr>
              <a:t>EVERYONE</a:t>
            </a:r>
            <a:endParaRPr b="1" i="0" dirty="0">
              <a:ln>
                <a:noFill/>
              </a:ln>
              <a:gradFill>
                <a:gsLst>
                  <a:gs pos="0">
                    <a:srgbClr val="9FFAFF"/>
                  </a:gs>
                  <a:gs pos="58000">
                    <a:schemeClr val="accent1"/>
                  </a:gs>
                  <a:gs pos="100000">
                    <a:schemeClr val="accent1"/>
                  </a:gs>
                </a:gsLst>
                <a:path path="circle">
                  <a:fillToRect l="100000" t="100000"/>
                </a:path>
                <a:tileRect r="-100000" b="-100000"/>
              </a:gradFill>
              <a:latin typeface="Bebas Neue"/>
            </a:endParaRPr>
          </a:p>
        </p:txBody>
      </p:sp>
    </p:spTree>
    <p:extLst>
      <p:ext uri="{BB962C8B-B14F-4D97-AF65-F5344CB8AC3E}">
        <p14:creationId xmlns:p14="http://schemas.microsoft.com/office/powerpoint/2010/main" val="308604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149"/>
        <p:cNvGrpSpPr/>
        <p:nvPr/>
      </p:nvGrpSpPr>
      <p:grpSpPr>
        <a:xfrm>
          <a:off x="0" y="0"/>
          <a:ext cx="0" cy="0"/>
          <a:chOff x="0" y="0"/>
          <a:chExt cx="0" cy="0"/>
        </a:xfrm>
      </p:grpSpPr>
      <p:sp>
        <p:nvSpPr>
          <p:cNvPr id="6" name="Rectangle 5">
            <a:extLst>
              <a:ext uri="{FF2B5EF4-FFF2-40B4-BE49-F238E27FC236}">
                <a16:creationId xmlns:a16="http://schemas.microsoft.com/office/drawing/2014/main" id="{692B95AF-B0B3-4A12-9F9B-A8BF7200D676}"/>
              </a:ext>
            </a:extLst>
          </p:cNvPr>
          <p:cNvSpPr/>
          <p:nvPr/>
        </p:nvSpPr>
        <p:spPr>
          <a:xfrm>
            <a:off x="4199467" y="105494"/>
            <a:ext cx="4849200" cy="461665"/>
          </a:xfrm>
          <a:prstGeom prst="rect">
            <a:avLst/>
          </a:prstGeom>
        </p:spPr>
        <p:txBody>
          <a:bodyPr wrap="square">
            <a:spAutoFit/>
          </a:bodyPr>
          <a:lstStyle/>
          <a:p>
            <a:r>
              <a:rPr lang="en-US" sz="2400" b="1" dirty="0">
                <a:latin typeface="IBM Plex Sans Condensed" panose="020B0604020202020204" charset="0"/>
              </a:rPr>
              <a:t>Robots Soldiers vs. Humans Soldiers</a:t>
            </a:r>
          </a:p>
        </p:txBody>
      </p:sp>
      <p:sp>
        <p:nvSpPr>
          <p:cNvPr id="7" name="Rectangle 6">
            <a:extLst>
              <a:ext uri="{FF2B5EF4-FFF2-40B4-BE49-F238E27FC236}">
                <a16:creationId xmlns:a16="http://schemas.microsoft.com/office/drawing/2014/main" id="{AE54F316-825B-4647-A060-A199F8B6713F}"/>
              </a:ext>
            </a:extLst>
          </p:cNvPr>
          <p:cNvSpPr/>
          <p:nvPr/>
        </p:nvSpPr>
        <p:spPr>
          <a:xfrm>
            <a:off x="4258422" y="615851"/>
            <a:ext cx="4849200" cy="2308324"/>
          </a:xfrm>
          <a:prstGeom prst="rect">
            <a:avLst/>
          </a:prstGeom>
        </p:spPr>
        <p:txBody>
          <a:bodyPr wrap="square">
            <a:spAutoFit/>
          </a:bodyPr>
          <a:lstStyle/>
          <a:p>
            <a:pPr algn="ctr"/>
            <a:r>
              <a:rPr lang="en-US" sz="1800" dirty="0">
                <a:latin typeface="IBM Plex Sans Condensed" panose="020B0604020202020204" charset="0"/>
              </a:rPr>
              <a:t>Robot soldier are better than human soldiers in some tasks, because technological advances in computer programs.  Now it is possible to develop systems which are capable of selecting targets and firing on them without human control.  Autonomous weapon system would be able to process data and operate at greater speed than those controlled by humans. </a:t>
            </a:r>
          </a:p>
        </p:txBody>
      </p:sp>
      <p:pic>
        <p:nvPicPr>
          <p:cNvPr id="9" name="Picture 8">
            <a:extLst>
              <a:ext uri="{FF2B5EF4-FFF2-40B4-BE49-F238E27FC236}">
                <a16:creationId xmlns:a16="http://schemas.microsoft.com/office/drawing/2014/main" id="{8188E908-5181-4BCA-B246-C52D55877342}"/>
              </a:ext>
            </a:extLst>
          </p:cNvPr>
          <p:cNvPicPr>
            <a:picLocks noChangeAspect="1"/>
          </p:cNvPicPr>
          <p:nvPr/>
        </p:nvPicPr>
        <p:blipFill>
          <a:blip r:embed="rId3"/>
          <a:stretch>
            <a:fillRect/>
          </a:stretch>
        </p:blipFill>
        <p:spPr>
          <a:xfrm>
            <a:off x="1" y="0"/>
            <a:ext cx="4222044" cy="5143500"/>
          </a:xfrm>
          <a:prstGeom prst="rect">
            <a:avLst/>
          </a:prstGeom>
        </p:spPr>
      </p:pic>
      <p:pic>
        <p:nvPicPr>
          <p:cNvPr id="11" name="Picture 10">
            <a:extLst>
              <a:ext uri="{FF2B5EF4-FFF2-40B4-BE49-F238E27FC236}">
                <a16:creationId xmlns:a16="http://schemas.microsoft.com/office/drawing/2014/main" id="{45385093-4123-421B-95CC-0E63F6DB5675}"/>
              </a:ext>
            </a:extLst>
          </p:cNvPr>
          <p:cNvPicPr>
            <a:picLocks noChangeAspect="1"/>
          </p:cNvPicPr>
          <p:nvPr/>
        </p:nvPicPr>
        <p:blipFill>
          <a:blip r:embed="rId4"/>
          <a:stretch>
            <a:fillRect/>
          </a:stretch>
        </p:blipFill>
        <p:spPr>
          <a:xfrm>
            <a:off x="4222045" y="2924175"/>
            <a:ext cx="4921955" cy="22193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18"/>
          <p:cNvSpPr txBox="1">
            <a:spLocks noGrp="1"/>
          </p:cNvSpPr>
          <p:nvPr>
            <p:ph type="title"/>
          </p:nvPr>
        </p:nvSpPr>
        <p:spPr>
          <a:xfrm>
            <a:off x="3155182" y="2373600"/>
            <a:ext cx="2381460" cy="396300"/>
          </a:xfrm>
          <a:prstGeom prst="rect">
            <a:avLst/>
          </a:prstGeom>
        </p:spPr>
        <p:txBody>
          <a:bodyPr spcFirstLastPara="1" wrap="square" lIns="0" tIns="0" rIns="0" bIns="0" anchor="b" anchorCtr="0">
            <a:noAutofit/>
          </a:bodyPr>
          <a:lstStyle/>
          <a:p>
            <a:pPr lvl="0"/>
            <a:r>
              <a:rPr lang="en-US" sz="2400" dirty="0"/>
              <a:t> Robots vs Humans War</a:t>
            </a:r>
            <a:endParaRPr sz="2400" dirty="0"/>
          </a:p>
        </p:txBody>
      </p:sp>
      <p:sp>
        <p:nvSpPr>
          <p:cNvPr id="131" name="Google Shape;131;p18"/>
          <p:cNvSpPr txBox="1">
            <a:spLocks noGrp="1"/>
          </p:cNvSpPr>
          <p:nvPr>
            <p:ph type="body" idx="2"/>
          </p:nvPr>
        </p:nvSpPr>
        <p:spPr>
          <a:xfrm>
            <a:off x="3104941" y="2991644"/>
            <a:ext cx="2562330" cy="614458"/>
          </a:xfrm>
          <a:prstGeom prst="rect">
            <a:avLst/>
          </a:prstGeom>
        </p:spPr>
        <p:txBody>
          <a:bodyPr spcFirstLastPara="1" wrap="square" lIns="0" tIns="0" rIns="0" bIns="0" anchor="t" anchorCtr="0">
            <a:noAutofit/>
          </a:bodyPr>
          <a:lstStyle/>
          <a:p>
            <a:pPr marL="0" lvl="0" indent="0" algn="ctr">
              <a:buNone/>
            </a:pPr>
            <a:r>
              <a:rPr lang="en-US" sz="2800" b="1" dirty="0"/>
              <a:t>Who will win?</a:t>
            </a:r>
            <a:endParaRPr sz="2800" dirty="0"/>
          </a:p>
        </p:txBody>
      </p:sp>
      <p:pic>
        <p:nvPicPr>
          <p:cNvPr id="5" name="Picture 4">
            <a:extLst>
              <a:ext uri="{FF2B5EF4-FFF2-40B4-BE49-F238E27FC236}">
                <a16:creationId xmlns:a16="http://schemas.microsoft.com/office/drawing/2014/main" id="{53C0514B-2905-42B1-80F8-243F4EAD0E0F}"/>
              </a:ext>
            </a:extLst>
          </p:cNvPr>
          <p:cNvPicPr>
            <a:picLocks noChangeAspect="1"/>
          </p:cNvPicPr>
          <p:nvPr/>
        </p:nvPicPr>
        <p:blipFill>
          <a:blip r:embed="rId3"/>
          <a:stretch>
            <a:fillRect/>
          </a:stretch>
        </p:blipFill>
        <p:spPr>
          <a:xfrm>
            <a:off x="0" y="1"/>
            <a:ext cx="2893925" cy="5143500"/>
          </a:xfrm>
          <a:prstGeom prst="rect">
            <a:avLst/>
          </a:prstGeom>
        </p:spPr>
      </p:pic>
      <p:pic>
        <p:nvPicPr>
          <p:cNvPr id="7" name="Picture 6">
            <a:extLst>
              <a:ext uri="{FF2B5EF4-FFF2-40B4-BE49-F238E27FC236}">
                <a16:creationId xmlns:a16="http://schemas.microsoft.com/office/drawing/2014/main" id="{5D709EA0-C914-44BB-B27B-8CBD27ABB439}"/>
              </a:ext>
            </a:extLst>
          </p:cNvPr>
          <p:cNvPicPr>
            <a:picLocks noChangeAspect="1"/>
          </p:cNvPicPr>
          <p:nvPr/>
        </p:nvPicPr>
        <p:blipFill>
          <a:blip r:embed="rId4"/>
          <a:stretch>
            <a:fillRect/>
          </a:stretch>
        </p:blipFill>
        <p:spPr>
          <a:xfrm>
            <a:off x="5797899" y="0"/>
            <a:ext cx="3346101"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2484879" y="214768"/>
            <a:ext cx="3604421" cy="396300"/>
          </a:xfrm>
          <a:prstGeom prst="rect">
            <a:avLst/>
          </a:prstGeom>
        </p:spPr>
        <p:txBody>
          <a:bodyPr spcFirstLastPara="1" wrap="square" lIns="0" tIns="0" rIns="0" bIns="0" anchor="b" anchorCtr="0">
            <a:noAutofit/>
          </a:bodyPr>
          <a:lstStyle/>
          <a:p>
            <a:pPr lvl="0"/>
            <a:r>
              <a:rPr lang="en-US" sz="3600" dirty="0"/>
              <a:t>Robots vs Humans War</a:t>
            </a:r>
            <a:endParaRPr dirty="0"/>
          </a:p>
        </p:txBody>
      </p:sp>
      <p:sp>
        <p:nvSpPr>
          <p:cNvPr id="140" name="Google Shape;140;p19"/>
          <p:cNvSpPr txBox="1">
            <a:spLocks noGrp="1"/>
          </p:cNvSpPr>
          <p:nvPr>
            <p:ph type="body" idx="1"/>
          </p:nvPr>
        </p:nvSpPr>
        <p:spPr>
          <a:xfrm>
            <a:off x="751291" y="558945"/>
            <a:ext cx="7862482" cy="2583561"/>
          </a:xfrm>
          <a:prstGeom prst="rect">
            <a:avLst/>
          </a:prstGeom>
        </p:spPr>
        <p:txBody>
          <a:bodyPr spcFirstLastPara="1" wrap="square" lIns="0" tIns="0" rIns="0" bIns="0" anchor="t" anchorCtr="0">
            <a:noAutofit/>
          </a:bodyPr>
          <a:lstStyle/>
          <a:p>
            <a:pPr lvl="0"/>
            <a:r>
              <a:rPr lang="en-US" dirty="0"/>
              <a:t>We’re just not there yet in terms of technological feasibility or social acceptability.</a:t>
            </a:r>
          </a:p>
          <a:p>
            <a:pPr lvl="0"/>
            <a:r>
              <a:rPr lang="en-US" dirty="0"/>
              <a:t>Robots have greater mobility limitations than soldiers do.</a:t>
            </a:r>
          </a:p>
          <a:p>
            <a:pPr lvl="0"/>
            <a:r>
              <a:rPr lang="en-US" dirty="0"/>
              <a:t>Robots have issues with power supply that need to be resolved first. Most ground robotic platforms can operate from 30 minutes up to a couple hours. Soldiers can carry enough to operate for several days.</a:t>
            </a:r>
          </a:p>
          <a:p>
            <a:pPr lvl="0"/>
            <a:r>
              <a:rPr lang="en-US" dirty="0"/>
              <a:t>There is no instinct. Human beings are clever. A human can literally camouflage and shoot a robot down and it would still have no clue.</a:t>
            </a:r>
          </a:p>
          <a:p>
            <a:pPr marL="114300" indent="0" algn="ctr">
              <a:buNone/>
            </a:pPr>
            <a:r>
              <a:rPr lang="en-US" dirty="0"/>
              <a:t>So, I think human will win.</a:t>
            </a:r>
          </a:p>
          <a:p>
            <a:pPr lvl="0"/>
            <a:endParaRPr lang="en-US" dirty="0">
              <a:effectLst/>
            </a:endParaRPr>
          </a:p>
        </p:txBody>
      </p:sp>
      <p:pic>
        <p:nvPicPr>
          <p:cNvPr id="7" name="Picture 6">
            <a:extLst>
              <a:ext uri="{FF2B5EF4-FFF2-40B4-BE49-F238E27FC236}">
                <a16:creationId xmlns:a16="http://schemas.microsoft.com/office/drawing/2014/main" id="{63FCA839-25B6-40BE-868F-967118103388}"/>
              </a:ext>
            </a:extLst>
          </p:cNvPr>
          <p:cNvPicPr>
            <a:picLocks noChangeAspect="1"/>
          </p:cNvPicPr>
          <p:nvPr/>
        </p:nvPicPr>
        <p:blipFill>
          <a:blip r:embed="rId3"/>
          <a:stretch>
            <a:fillRect/>
          </a:stretch>
        </p:blipFill>
        <p:spPr>
          <a:xfrm>
            <a:off x="2484879" y="3525280"/>
            <a:ext cx="5325626" cy="16182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382"/>
        <p:cNvGrpSpPr/>
        <p:nvPr/>
      </p:nvGrpSpPr>
      <p:grpSpPr>
        <a:xfrm>
          <a:off x="0" y="0"/>
          <a:ext cx="0" cy="0"/>
          <a:chOff x="0" y="0"/>
          <a:chExt cx="0" cy="0"/>
        </a:xfrm>
      </p:grpSpPr>
      <p:pic>
        <p:nvPicPr>
          <p:cNvPr id="2" name="Picture 1">
            <a:extLst>
              <a:ext uri="{FF2B5EF4-FFF2-40B4-BE49-F238E27FC236}">
                <a16:creationId xmlns:a16="http://schemas.microsoft.com/office/drawing/2014/main" id="{8A3A0C20-03A8-4DB9-8D44-9E034AB0FBF4}"/>
              </a:ext>
            </a:extLst>
          </p:cNvPr>
          <p:cNvPicPr>
            <a:picLocks noChangeAspect="1"/>
          </p:cNvPicPr>
          <p:nvPr/>
        </p:nvPicPr>
        <p:blipFill>
          <a:blip r:embed="rId3"/>
          <a:stretch>
            <a:fillRect/>
          </a:stretch>
        </p:blipFill>
        <p:spPr>
          <a:xfrm>
            <a:off x="-127311" y="-73633"/>
            <a:ext cx="2981043" cy="5290766"/>
          </a:xfrm>
          <a:prstGeom prst="rect">
            <a:avLst/>
          </a:prstGeom>
        </p:spPr>
      </p:pic>
      <p:pic>
        <p:nvPicPr>
          <p:cNvPr id="8" name="Picture 7">
            <a:extLst>
              <a:ext uri="{FF2B5EF4-FFF2-40B4-BE49-F238E27FC236}">
                <a16:creationId xmlns:a16="http://schemas.microsoft.com/office/drawing/2014/main" id="{D433D86C-2C7A-4B61-88EE-C99A86B8DC82}"/>
              </a:ext>
            </a:extLst>
          </p:cNvPr>
          <p:cNvPicPr>
            <a:picLocks noChangeAspect="1"/>
          </p:cNvPicPr>
          <p:nvPr/>
        </p:nvPicPr>
        <p:blipFill>
          <a:blip r:embed="rId4"/>
          <a:stretch>
            <a:fillRect/>
          </a:stretch>
        </p:blipFill>
        <p:spPr>
          <a:xfrm>
            <a:off x="6531429" y="-1"/>
            <a:ext cx="2612571" cy="5143501"/>
          </a:xfrm>
          <a:prstGeom prst="rect">
            <a:avLst/>
          </a:prstGeom>
        </p:spPr>
      </p:pic>
      <p:sp>
        <p:nvSpPr>
          <p:cNvPr id="9" name="Rectangle 8">
            <a:extLst>
              <a:ext uri="{FF2B5EF4-FFF2-40B4-BE49-F238E27FC236}">
                <a16:creationId xmlns:a16="http://schemas.microsoft.com/office/drawing/2014/main" id="{65584EA0-0A00-46CD-8427-1A5BC74DD8F8}"/>
              </a:ext>
            </a:extLst>
          </p:cNvPr>
          <p:cNvSpPr/>
          <p:nvPr/>
        </p:nvSpPr>
        <p:spPr>
          <a:xfrm>
            <a:off x="2853732" y="865406"/>
            <a:ext cx="3481754" cy="4278094"/>
          </a:xfrm>
          <a:prstGeom prst="rect">
            <a:avLst/>
          </a:prstGeom>
        </p:spPr>
        <p:txBody>
          <a:bodyPr wrap="square">
            <a:spAutoFit/>
          </a:bodyPr>
          <a:lstStyle/>
          <a:p>
            <a:pPr algn="ctr"/>
            <a:r>
              <a:rPr lang="en-US" sz="1600" b="1" dirty="0">
                <a:latin typeface="IBM Plex Sans Condensed" panose="020B0604020202020204" charset="0"/>
              </a:rPr>
              <a:t>Forecasts</a:t>
            </a:r>
          </a:p>
          <a:p>
            <a:pPr algn="ctr"/>
            <a:r>
              <a:rPr lang="en-US" sz="1600" dirty="0">
                <a:latin typeface="IBM Plex Sans Condensed" panose="020B0604020202020204" charset="0"/>
              </a:rPr>
              <a:t>Japan continues to be in the vanguard of human robot communication. Japanese citizens are more comfortable sharing living and working environments with robots than with foreign caretakers and migrant workers. These initiatives are paralleled by a growing support among some roboticists and politicians to confer citizenship on robots. Robots are machines, more similar to a car or toaster than to a human. Humans and other living beings with sentient deserve rights; robots don’t, unless we can make them truly indistinguishable from us. After that we have to develop robot right.</a:t>
            </a:r>
          </a:p>
        </p:txBody>
      </p:sp>
      <p:sp>
        <p:nvSpPr>
          <p:cNvPr id="10" name="Rectangle 9">
            <a:extLst>
              <a:ext uri="{FF2B5EF4-FFF2-40B4-BE49-F238E27FC236}">
                <a16:creationId xmlns:a16="http://schemas.microsoft.com/office/drawing/2014/main" id="{C1C9442F-9FF9-4FE5-8F4B-620AACEA7A92}"/>
              </a:ext>
            </a:extLst>
          </p:cNvPr>
          <p:cNvSpPr/>
          <p:nvPr/>
        </p:nvSpPr>
        <p:spPr>
          <a:xfrm>
            <a:off x="2853733" y="241998"/>
            <a:ext cx="3677696" cy="369332"/>
          </a:xfrm>
          <a:prstGeom prst="rect">
            <a:avLst/>
          </a:prstGeom>
        </p:spPr>
        <p:txBody>
          <a:bodyPr wrap="square">
            <a:spAutoFit/>
          </a:bodyPr>
          <a:lstStyle/>
          <a:p>
            <a:r>
              <a:rPr lang="en-US" sz="1800" b="1" dirty="0">
                <a:latin typeface="IBM Plex Sans Condensed" panose="020B0604020202020204" charset="0"/>
              </a:rPr>
              <a:t> HUMAN RIGHTS VS. ROBOT RIGHTS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1" name="Shape 220"/>
        <p:cNvGrpSpPr/>
        <p:nvPr/>
      </p:nvGrpSpPr>
      <p:grpSpPr>
        <a:xfrm>
          <a:off x="0" y="0"/>
          <a:ext cx="0" cy="0"/>
          <a:chOff x="0" y="0"/>
          <a:chExt cx="0" cy="0"/>
        </a:xfrm>
      </p:grpSpPr>
      <p:pic>
        <p:nvPicPr>
          <p:cNvPr id="231" name="Google Shape;231;p26"/>
          <p:cNvPicPr preferRelativeResize="0"/>
          <p:nvPr/>
        </p:nvPicPr>
        <p:blipFill>
          <a:blip r:embed="rId3">
            <a:alphaModFix/>
          </a:blip>
          <a:stretch>
            <a:fillRect/>
          </a:stretch>
        </p:blipFill>
        <p:spPr>
          <a:xfrm flipH="1">
            <a:off x="0" y="3235569"/>
            <a:ext cx="2059912" cy="1762851"/>
          </a:xfrm>
          <a:prstGeom prst="rect">
            <a:avLst/>
          </a:prstGeom>
          <a:noFill/>
          <a:ln>
            <a:noFill/>
          </a:ln>
        </p:spPr>
      </p:pic>
      <p:pic>
        <p:nvPicPr>
          <p:cNvPr id="3" name="Picture 2">
            <a:extLst>
              <a:ext uri="{FF2B5EF4-FFF2-40B4-BE49-F238E27FC236}">
                <a16:creationId xmlns:a16="http://schemas.microsoft.com/office/drawing/2014/main" id="{E8C2741A-518D-41C9-9651-A491D8BE2298}"/>
              </a:ext>
            </a:extLst>
          </p:cNvPr>
          <p:cNvPicPr>
            <a:picLocks noChangeAspect="1"/>
          </p:cNvPicPr>
          <p:nvPr/>
        </p:nvPicPr>
        <p:blipFill>
          <a:blip r:embed="rId4"/>
          <a:stretch>
            <a:fillRect/>
          </a:stretch>
        </p:blipFill>
        <p:spPr>
          <a:xfrm>
            <a:off x="0" y="0"/>
            <a:ext cx="9144000" cy="3054699"/>
          </a:xfrm>
          <a:prstGeom prst="rect">
            <a:avLst/>
          </a:prstGeom>
        </p:spPr>
      </p:pic>
      <p:sp>
        <p:nvSpPr>
          <p:cNvPr id="4" name="Rectangle 3">
            <a:extLst>
              <a:ext uri="{FF2B5EF4-FFF2-40B4-BE49-F238E27FC236}">
                <a16:creationId xmlns:a16="http://schemas.microsoft.com/office/drawing/2014/main" id="{68551283-F1E0-4D8C-A7D9-779882601599}"/>
              </a:ext>
            </a:extLst>
          </p:cNvPr>
          <p:cNvSpPr/>
          <p:nvPr/>
        </p:nvSpPr>
        <p:spPr>
          <a:xfrm>
            <a:off x="2348802" y="3455274"/>
            <a:ext cx="5766683" cy="1323439"/>
          </a:xfrm>
          <a:prstGeom prst="rect">
            <a:avLst/>
          </a:prstGeom>
        </p:spPr>
        <p:txBody>
          <a:bodyPr wrap="square">
            <a:spAutoFit/>
          </a:bodyPr>
          <a:lstStyle/>
          <a:p>
            <a:pPr algn="ctr"/>
            <a:r>
              <a:rPr lang="en-US" sz="1600" dirty="0">
                <a:solidFill>
                  <a:schemeClr val="tx1"/>
                </a:solidFill>
                <a:latin typeface="IBM Plex Sans Condensed" panose="020B0604020202020204" charset="0"/>
              </a:rPr>
              <a:t>Robots which need some human controls are better because they do no replace completely the human labor. However, some machines and robots will replace humans completely since they need no human input to run. They are just programmed to run without needing any input from human beings.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684"/>
        <p:cNvGrpSpPr/>
        <p:nvPr/>
      </p:nvGrpSpPr>
      <p:grpSpPr>
        <a:xfrm>
          <a:off x="0" y="0"/>
          <a:ext cx="0" cy="0"/>
          <a:chOff x="0" y="0"/>
          <a:chExt cx="0" cy="0"/>
        </a:xfrm>
      </p:grpSpPr>
      <p:pic>
        <p:nvPicPr>
          <p:cNvPr id="688" name="Google Shape;688;p47"/>
          <p:cNvPicPr preferRelativeResize="0"/>
          <p:nvPr/>
        </p:nvPicPr>
        <p:blipFill>
          <a:blip r:embed="rId3">
            <a:alphaModFix/>
          </a:blip>
          <a:stretch>
            <a:fillRect/>
          </a:stretch>
        </p:blipFill>
        <p:spPr>
          <a:xfrm>
            <a:off x="220434" y="734686"/>
            <a:ext cx="2175783" cy="2945887"/>
          </a:xfrm>
          <a:prstGeom prst="rect">
            <a:avLst/>
          </a:prstGeom>
          <a:noFill/>
          <a:ln>
            <a:noFill/>
          </a:ln>
        </p:spPr>
      </p:pic>
      <p:pic>
        <p:nvPicPr>
          <p:cNvPr id="689" name="Google Shape;689;p47"/>
          <p:cNvPicPr preferRelativeResize="0"/>
          <p:nvPr/>
        </p:nvPicPr>
        <p:blipFill>
          <a:blip r:embed="rId4">
            <a:alphaModFix/>
          </a:blip>
          <a:stretch>
            <a:fillRect/>
          </a:stretch>
        </p:blipFill>
        <p:spPr>
          <a:xfrm>
            <a:off x="7078748" y="734687"/>
            <a:ext cx="2175784" cy="2945886"/>
          </a:xfrm>
          <a:prstGeom prst="rect">
            <a:avLst/>
          </a:prstGeom>
          <a:noFill/>
          <a:ln>
            <a:noFill/>
          </a:ln>
        </p:spPr>
      </p:pic>
      <p:sp>
        <p:nvSpPr>
          <p:cNvPr id="4" name="Rectangle 3">
            <a:extLst>
              <a:ext uri="{FF2B5EF4-FFF2-40B4-BE49-F238E27FC236}">
                <a16:creationId xmlns:a16="http://schemas.microsoft.com/office/drawing/2014/main" id="{33B4085F-F133-42A1-9C51-C6D343A326DD}"/>
              </a:ext>
            </a:extLst>
          </p:cNvPr>
          <p:cNvSpPr/>
          <p:nvPr/>
        </p:nvSpPr>
        <p:spPr>
          <a:xfrm>
            <a:off x="2484296" y="267004"/>
            <a:ext cx="4483920" cy="369332"/>
          </a:xfrm>
          <a:prstGeom prst="rect">
            <a:avLst/>
          </a:prstGeom>
        </p:spPr>
        <p:txBody>
          <a:bodyPr wrap="none">
            <a:spAutoFit/>
          </a:bodyPr>
          <a:lstStyle/>
          <a:p>
            <a:r>
              <a:rPr lang="en-US" sz="1800" dirty="0">
                <a:solidFill>
                  <a:schemeClr val="bg1"/>
                </a:solidFill>
                <a:latin typeface="IBM Plex Sans Condensed" panose="020B0604020202020204" charset="0"/>
              </a:rPr>
              <a:t>Why Robots Will Never Fully Replace Humans?</a:t>
            </a:r>
          </a:p>
        </p:txBody>
      </p:sp>
      <p:sp>
        <p:nvSpPr>
          <p:cNvPr id="5" name="Rectangle 4">
            <a:extLst>
              <a:ext uri="{FF2B5EF4-FFF2-40B4-BE49-F238E27FC236}">
                <a16:creationId xmlns:a16="http://schemas.microsoft.com/office/drawing/2014/main" id="{A048FEB3-BF77-4D28-98DA-4EE69494C510}"/>
              </a:ext>
            </a:extLst>
          </p:cNvPr>
          <p:cNvSpPr/>
          <p:nvPr/>
        </p:nvSpPr>
        <p:spPr>
          <a:xfrm>
            <a:off x="2602687" y="1084245"/>
            <a:ext cx="4572000" cy="2246769"/>
          </a:xfrm>
          <a:prstGeom prst="rect">
            <a:avLst/>
          </a:prstGeom>
        </p:spPr>
        <p:txBody>
          <a:bodyPr>
            <a:spAutoFit/>
          </a:bodyPr>
          <a:lstStyle/>
          <a:p>
            <a:r>
              <a:rPr lang="en-US" sz="2000" dirty="0">
                <a:solidFill>
                  <a:srgbClr val="92D050"/>
                </a:solidFill>
                <a:latin typeface="IBM Plex Sans Condensed" panose="020B0604020202020204" charset="0"/>
              </a:rPr>
              <a:t>1. Robots Don't Understand Irrational Thought</a:t>
            </a:r>
          </a:p>
          <a:p>
            <a:r>
              <a:rPr lang="en-US" sz="2000" dirty="0">
                <a:solidFill>
                  <a:srgbClr val="92D050"/>
                </a:solidFill>
                <a:latin typeface="IBM Plex Sans Condensed" panose="020B0604020202020204" charset="0"/>
              </a:rPr>
              <a:t>2. Robots Don't Understand Context</a:t>
            </a:r>
          </a:p>
          <a:p>
            <a:r>
              <a:rPr lang="en-US" sz="2000" dirty="0">
                <a:solidFill>
                  <a:srgbClr val="92D050"/>
                </a:solidFill>
                <a:latin typeface="IBM Plex Sans Condensed" panose="020B0604020202020204" charset="0"/>
              </a:rPr>
              <a:t>3. Robots Don't Understand Customer Service</a:t>
            </a:r>
          </a:p>
          <a:p>
            <a:r>
              <a:rPr lang="en-US" sz="2000" dirty="0">
                <a:solidFill>
                  <a:srgbClr val="92D050"/>
                </a:solidFill>
                <a:latin typeface="IBM Plex Sans Condensed" panose="020B0604020202020204" charset="0"/>
              </a:rPr>
              <a:t>4. Robots Lack Creative Problem Solving</a:t>
            </a:r>
          </a:p>
          <a:p>
            <a:r>
              <a:rPr lang="en-US" sz="2000" dirty="0">
                <a:solidFill>
                  <a:srgbClr val="92D050"/>
                </a:solidFill>
                <a:latin typeface="IBM Plex Sans Condensed" panose="020B0604020202020204" charset="0"/>
              </a:rPr>
              <a:t>5. People Prefer to Talk With a Human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 name="Shape 371"/>
        <p:cNvGrpSpPr/>
        <p:nvPr/>
      </p:nvGrpSpPr>
      <p:grpSpPr>
        <a:xfrm>
          <a:off x="0" y="0"/>
          <a:ext cx="0" cy="0"/>
          <a:chOff x="0" y="0"/>
          <a:chExt cx="0" cy="0"/>
        </a:xfrm>
      </p:grpSpPr>
      <p:pic>
        <p:nvPicPr>
          <p:cNvPr id="2" name="Picture 1">
            <a:extLst>
              <a:ext uri="{FF2B5EF4-FFF2-40B4-BE49-F238E27FC236}">
                <a16:creationId xmlns:a16="http://schemas.microsoft.com/office/drawing/2014/main" id="{0A093F09-73F7-4081-9F6F-C4FD98329C14}"/>
              </a:ext>
            </a:extLst>
          </p:cNvPr>
          <p:cNvPicPr>
            <a:picLocks noChangeAspect="1"/>
          </p:cNvPicPr>
          <p:nvPr/>
        </p:nvPicPr>
        <p:blipFill>
          <a:blip r:embed="rId3"/>
          <a:stretch>
            <a:fillRect/>
          </a:stretch>
        </p:blipFill>
        <p:spPr>
          <a:xfrm>
            <a:off x="0" y="0"/>
            <a:ext cx="9144000" cy="2421653"/>
          </a:xfrm>
          <a:prstGeom prst="rect">
            <a:avLst/>
          </a:prstGeom>
        </p:spPr>
      </p:pic>
      <p:sp>
        <p:nvSpPr>
          <p:cNvPr id="7" name="Rectangle 6">
            <a:extLst>
              <a:ext uri="{FF2B5EF4-FFF2-40B4-BE49-F238E27FC236}">
                <a16:creationId xmlns:a16="http://schemas.microsoft.com/office/drawing/2014/main" id="{B6B8291F-396C-47D6-93BF-0E7ED47DB7E9}"/>
              </a:ext>
            </a:extLst>
          </p:cNvPr>
          <p:cNvSpPr/>
          <p:nvPr/>
        </p:nvSpPr>
        <p:spPr>
          <a:xfrm>
            <a:off x="3373755" y="2421653"/>
            <a:ext cx="2935419" cy="338554"/>
          </a:xfrm>
          <a:prstGeom prst="rect">
            <a:avLst/>
          </a:prstGeom>
        </p:spPr>
        <p:txBody>
          <a:bodyPr wrap="none">
            <a:spAutoFit/>
          </a:bodyPr>
          <a:lstStyle/>
          <a:p>
            <a:r>
              <a:rPr lang="en-US" sz="1600" b="1" dirty="0">
                <a:solidFill>
                  <a:srgbClr val="002060"/>
                </a:solidFill>
                <a:latin typeface="IBM Plex Sans Condensed" panose="020B0604020202020204" charset="0"/>
              </a:rPr>
              <a:t>Advantages Of Human And Robot</a:t>
            </a:r>
          </a:p>
        </p:txBody>
      </p:sp>
      <p:sp>
        <p:nvSpPr>
          <p:cNvPr id="8" name="Rectangle 7">
            <a:extLst>
              <a:ext uri="{FF2B5EF4-FFF2-40B4-BE49-F238E27FC236}">
                <a16:creationId xmlns:a16="http://schemas.microsoft.com/office/drawing/2014/main" id="{C2BC6A0C-4F1C-42E4-A25F-299A6BD920BF}"/>
              </a:ext>
            </a:extLst>
          </p:cNvPr>
          <p:cNvSpPr/>
          <p:nvPr/>
        </p:nvSpPr>
        <p:spPr>
          <a:xfrm>
            <a:off x="0" y="2811981"/>
            <a:ext cx="4079632" cy="2031325"/>
          </a:xfrm>
          <a:prstGeom prst="rect">
            <a:avLst/>
          </a:prstGeom>
        </p:spPr>
        <p:txBody>
          <a:bodyPr wrap="square">
            <a:spAutoFit/>
          </a:bodyPr>
          <a:lstStyle/>
          <a:p>
            <a:pPr algn="ctr"/>
            <a:r>
              <a:rPr lang="en-US" b="1" i="1" dirty="0">
                <a:latin typeface="IBM Plex Sans Condensed" panose="020B0604020202020204" charset="0"/>
              </a:rPr>
              <a:t>Human</a:t>
            </a:r>
          </a:p>
          <a:p>
            <a:r>
              <a:rPr lang="en-US" dirty="0"/>
              <a:t>1. Humans can be skilled in various categories whereas robots are produced for special work purposes.</a:t>
            </a:r>
          </a:p>
          <a:p>
            <a:r>
              <a:rPr lang="en-US" dirty="0"/>
              <a:t>2. With enough knowledge human can access and use every kind of information but robots can only access digital information.</a:t>
            </a:r>
          </a:p>
          <a:p>
            <a:r>
              <a:rPr lang="en-US" dirty="0"/>
              <a:t>3. Humans are mandatory to keep the nature alive. </a:t>
            </a:r>
          </a:p>
        </p:txBody>
      </p:sp>
      <p:sp>
        <p:nvSpPr>
          <p:cNvPr id="9" name="Rectangle 8">
            <a:extLst>
              <a:ext uri="{FF2B5EF4-FFF2-40B4-BE49-F238E27FC236}">
                <a16:creationId xmlns:a16="http://schemas.microsoft.com/office/drawing/2014/main" id="{E13D2E08-6A6D-4954-BC38-BB2DDB63CC74}"/>
              </a:ext>
            </a:extLst>
          </p:cNvPr>
          <p:cNvSpPr/>
          <p:nvPr/>
        </p:nvSpPr>
        <p:spPr>
          <a:xfrm>
            <a:off x="4692580" y="2919702"/>
            <a:ext cx="4451420" cy="1815882"/>
          </a:xfrm>
          <a:prstGeom prst="rect">
            <a:avLst/>
          </a:prstGeom>
        </p:spPr>
        <p:txBody>
          <a:bodyPr wrap="square">
            <a:spAutoFit/>
          </a:bodyPr>
          <a:lstStyle/>
          <a:p>
            <a:pPr algn="ctr"/>
            <a:r>
              <a:rPr lang="en-US" i="1" dirty="0">
                <a:latin typeface="+mn-lt"/>
              </a:rPr>
              <a:t>Robots</a:t>
            </a:r>
          </a:p>
          <a:p>
            <a:r>
              <a:rPr lang="en-US" dirty="0">
                <a:latin typeface="+mn-lt"/>
              </a:rPr>
              <a:t>1. Robots can work in unsafe and harsh environments like warzones, nuclear plants, underwater, space, low air pressure areas etc.</a:t>
            </a:r>
          </a:p>
          <a:p>
            <a:r>
              <a:rPr lang="en-US" dirty="0">
                <a:latin typeface="+mn-lt"/>
              </a:rPr>
              <a:t>2. Robots don’t have any biological demands like Hunger, Boredom, Social interactions, Rest etc. </a:t>
            </a:r>
          </a:p>
          <a:p>
            <a:r>
              <a:rPr lang="en-US" dirty="0">
                <a:latin typeface="+mn-lt"/>
              </a:rPr>
              <a:t>3. Robots are faster and more accurate in accomplishing tasks.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AF98C6-A60D-4914-88A5-ABAD9915C543}"/>
              </a:ext>
            </a:extLst>
          </p:cNvPr>
          <p:cNvPicPr>
            <a:picLocks noChangeAspect="1"/>
          </p:cNvPicPr>
          <p:nvPr/>
        </p:nvPicPr>
        <p:blipFill>
          <a:blip r:embed="rId2"/>
          <a:stretch>
            <a:fillRect/>
          </a:stretch>
        </p:blipFill>
        <p:spPr>
          <a:xfrm>
            <a:off x="0" y="1"/>
            <a:ext cx="9144000" cy="2462213"/>
          </a:xfrm>
          <a:prstGeom prst="rect">
            <a:avLst/>
          </a:prstGeom>
        </p:spPr>
      </p:pic>
      <p:sp>
        <p:nvSpPr>
          <p:cNvPr id="5" name="Rectangle 4">
            <a:extLst>
              <a:ext uri="{FF2B5EF4-FFF2-40B4-BE49-F238E27FC236}">
                <a16:creationId xmlns:a16="http://schemas.microsoft.com/office/drawing/2014/main" id="{1013406A-1594-4A99-82E5-2CEE83FCC1A6}"/>
              </a:ext>
            </a:extLst>
          </p:cNvPr>
          <p:cNvSpPr/>
          <p:nvPr/>
        </p:nvSpPr>
        <p:spPr>
          <a:xfrm>
            <a:off x="3263224" y="2512009"/>
            <a:ext cx="3204723" cy="338554"/>
          </a:xfrm>
          <a:prstGeom prst="rect">
            <a:avLst/>
          </a:prstGeom>
        </p:spPr>
        <p:txBody>
          <a:bodyPr wrap="none">
            <a:spAutoFit/>
          </a:bodyPr>
          <a:lstStyle/>
          <a:p>
            <a:r>
              <a:rPr lang="en-US" sz="1600" b="1" dirty="0">
                <a:solidFill>
                  <a:schemeClr val="bg1"/>
                </a:solidFill>
                <a:latin typeface="IBM Plex Sans Condensed" panose="020B0604020202020204" charset="0"/>
              </a:rPr>
              <a:t>Disadvantages Of Human And Robot</a:t>
            </a:r>
          </a:p>
        </p:txBody>
      </p:sp>
      <p:sp>
        <p:nvSpPr>
          <p:cNvPr id="6" name="Rectangle 5">
            <a:extLst>
              <a:ext uri="{FF2B5EF4-FFF2-40B4-BE49-F238E27FC236}">
                <a16:creationId xmlns:a16="http://schemas.microsoft.com/office/drawing/2014/main" id="{97B07C4B-0E70-4B97-8082-4376AE07F514}"/>
              </a:ext>
            </a:extLst>
          </p:cNvPr>
          <p:cNvSpPr/>
          <p:nvPr/>
        </p:nvSpPr>
        <p:spPr>
          <a:xfrm>
            <a:off x="85411" y="3043027"/>
            <a:ext cx="4275574" cy="1815882"/>
          </a:xfrm>
          <a:prstGeom prst="rect">
            <a:avLst/>
          </a:prstGeom>
        </p:spPr>
        <p:txBody>
          <a:bodyPr wrap="square">
            <a:spAutoFit/>
          </a:bodyPr>
          <a:lstStyle/>
          <a:p>
            <a:pPr algn="ctr"/>
            <a:r>
              <a:rPr lang="en-US" b="1" i="1" dirty="0">
                <a:solidFill>
                  <a:srgbClr val="00B050"/>
                </a:solidFill>
                <a:latin typeface="IBM Plex Sans Condensed" panose="020B0604020202020204" charset="0"/>
              </a:rPr>
              <a:t>Human</a:t>
            </a:r>
          </a:p>
          <a:p>
            <a:r>
              <a:rPr lang="en-US" dirty="0">
                <a:solidFill>
                  <a:srgbClr val="00B050"/>
                </a:solidFill>
              </a:rPr>
              <a:t>1. Human require biological demands like break, food, social interactions, entertainment etc.</a:t>
            </a:r>
          </a:p>
          <a:p>
            <a:r>
              <a:rPr lang="en-US" dirty="0">
                <a:solidFill>
                  <a:srgbClr val="00B050"/>
                </a:solidFill>
              </a:rPr>
              <a:t>2. Humans are emotional and so some of their decisions are not based on logic. </a:t>
            </a:r>
          </a:p>
          <a:p>
            <a:r>
              <a:rPr lang="en-US" dirty="0">
                <a:solidFill>
                  <a:srgbClr val="00B050"/>
                </a:solidFill>
              </a:rPr>
              <a:t>3. Humans are not eligible to do any kind of work before an age. Moreover, human working ability changes over time.</a:t>
            </a:r>
          </a:p>
        </p:txBody>
      </p:sp>
      <p:sp>
        <p:nvSpPr>
          <p:cNvPr id="7" name="Rectangle 6">
            <a:extLst>
              <a:ext uri="{FF2B5EF4-FFF2-40B4-BE49-F238E27FC236}">
                <a16:creationId xmlns:a16="http://schemas.microsoft.com/office/drawing/2014/main" id="{31AB9B77-56D9-48CD-8E43-95E7FB7ED49B}"/>
              </a:ext>
            </a:extLst>
          </p:cNvPr>
          <p:cNvSpPr/>
          <p:nvPr/>
        </p:nvSpPr>
        <p:spPr>
          <a:xfrm>
            <a:off x="4958862" y="3043027"/>
            <a:ext cx="4099727" cy="1600438"/>
          </a:xfrm>
          <a:prstGeom prst="rect">
            <a:avLst/>
          </a:prstGeom>
        </p:spPr>
        <p:txBody>
          <a:bodyPr wrap="square">
            <a:spAutoFit/>
          </a:bodyPr>
          <a:lstStyle/>
          <a:p>
            <a:pPr algn="ctr"/>
            <a:r>
              <a:rPr lang="en-US" b="1" i="1" dirty="0">
                <a:solidFill>
                  <a:schemeClr val="tx2"/>
                </a:solidFill>
                <a:latin typeface="IBM Plex Sans Condensed" panose="020B0604020202020204" charset="0"/>
              </a:rPr>
              <a:t>Robots</a:t>
            </a:r>
          </a:p>
          <a:p>
            <a:r>
              <a:rPr lang="en-US" dirty="0">
                <a:solidFill>
                  <a:schemeClr val="tx2"/>
                </a:solidFill>
              </a:rPr>
              <a:t>1. Without electricity robots are of no use.</a:t>
            </a:r>
          </a:p>
          <a:p>
            <a:r>
              <a:rPr lang="en-US" dirty="0">
                <a:solidFill>
                  <a:schemeClr val="tx2"/>
                </a:solidFill>
              </a:rPr>
              <a:t>2. Robots require adequate and precise information to work. Otherwise disaster can take place.</a:t>
            </a:r>
          </a:p>
          <a:p>
            <a:r>
              <a:rPr lang="en-US" dirty="0">
                <a:solidFill>
                  <a:schemeClr val="tx2"/>
                </a:solidFill>
              </a:rPr>
              <a:t>3. Without proper handling, robots can be harmful for people. </a:t>
            </a:r>
          </a:p>
        </p:txBody>
      </p:sp>
    </p:spTree>
    <p:extLst>
      <p:ext uri="{BB962C8B-B14F-4D97-AF65-F5344CB8AC3E}">
        <p14:creationId xmlns:p14="http://schemas.microsoft.com/office/powerpoint/2010/main" val="112482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3140-FED1-423E-98E5-BE764C57FC7A}"/>
              </a:ext>
            </a:extLst>
          </p:cNvPr>
          <p:cNvSpPr>
            <a:spLocks noGrp="1"/>
          </p:cNvSpPr>
          <p:nvPr>
            <p:ph type="title"/>
          </p:nvPr>
        </p:nvSpPr>
        <p:spPr>
          <a:xfrm>
            <a:off x="3567165" y="307624"/>
            <a:ext cx="1678076" cy="396300"/>
          </a:xfrm>
        </p:spPr>
        <p:txBody>
          <a:bodyPr/>
          <a:lstStyle/>
          <a:p>
            <a:r>
              <a:rPr lang="en-US" dirty="0"/>
              <a:t>Conclusion</a:t>
            </a:r>
          </a:p>
        </p:txBody>
      </p:sp>
      <p:sp>
        <p:nvSpPr>
          <p:cNvPr id="4" name="Rectangle 3">
            <a:extLst>
              <a:ext uri="{FF2B5EF4-FFF2-40B4-BE49-F238E27FC236}">
                <a16:creationId xmlns:a16="http://schemas.microsoft.com/office/drawing/2014/main" id="{ED3F3D1F-D86A-4759-8F54-419CB9175552}"/>
              </a:ext>
            </a:extLst>
          </p:cNvPr>
          <p:cNvSpPr/>
          <p:nvPr/>
        </p:nvSpPr>
        <p:spPr>
          <a:xfrm>
            <a:off x="944544" y="882848"/>
            <a:ext cx="7918101" cy="1169551"/>
          </a:xfrm>
          <a:prstGeom prst="rect">
            <a:avLst/>
          </a:prstGeom>
        </p:spPr>
        <p:txBody>
          <a:bodyPr wrap="square">
            <a:spAutoFit/>
          </a:bodyPr>
          <a:lstStyle/>
          <a:p>
            <a:pPr algn="ctr"/>
            <a:r>
              <a:rPr lang="en-US" dirty="0"/>
              <a:t>With our research we have come to the point that Human and Robots are becoming inseparable part of human history. In fact, in near future it would be impossible to get regular works done without the help of robots. Moreover, many sectors have started to use robotics including healthcare, manufacturing, and military. So, depending on robots is proving to be positively effective. Therefore, the future of is not versus, it’s Human and Robots.</a:t>
            </a:r>
          </a:p>
        </p:txBody>
      </p:sp>
      <p:pic>
        <p:nvPicPr>
          <p:cNvPr id="5" name="Picture 4">
            <a:extLst>
              <a:ext uri="{FF2B5EF4-FFF2-40B4-BE49-F238E27FC236}">
                <a16:creationId xmlns:a16="http://schemas.microsoft.com/office/drawing/2014/main" id="{3987DA2D-A835-4161-961F-E393595CDA85}"/>
              </a:ext>
            </a:extLst>
          </p:cNvPr>
          <p:cNvPicPr>
            <a:picLocks noChangeAspect="1"/>
          </p:cNvPicPr>
          <p:nvPr/>
        </p:nvPicPr>
        <p:blipFill>
          <a:blip r:embed="rId2"/>
          <a:stretch>
            <a:fillRect/>
          </a:stretch>
        </p:blipFill>
        <p:spPr>
          <a:xfrm>
            <a:off x="0" y="2231323"/>
            <a:ext cx="5978769" cy="2912177"/>
          </a:xfrm>
          <a:prstGeom prst="rect">
            <a:avLst/>
          </a:prstGeom>
        </p:spPr>
      </p:pic>
      <p:pic>
        <p:nvPicPr>
          <p:cNvPr id="6" name="Picture 5">
            <a:extLst>
              <a:ext uri="{FF2B5EF4-FFF2-40B4-BE49-F238E27FC236}">
                <a16:creationId xmlns:a16="http://schemas.microsoft.com/office/drawing/2014/main" id="{BC9D4F0B-DE76-40A8-BBEF-CF11602CBA80}"/>
              </a:ext>
            </a:extLst>
          </p:cNvPr>
          <p:cNvPicPr>
            <a:picLocks noChangeAspect="1"/>
          </p:cNvPicPr>
          <p:nvPr/>
        </p:nvPicPr>
        <p:blipFill>
          <a:blip r:embed="rId3"/>
          <a:stretch>
            <a:fillRect/>
          </a:stretch>
        </p:blipFill>
        <p:spPr>
          <a:xfrm>
            <a:off x="6391863" y="2052399"/>
            <a:ext cx="2621507" cy="3091101"/>
          </a:xfrm>
          <a:prstGeom prst="rect">
            <a:avLst/>
          </a:prstGeom>
        </p:spPr>
      </p:pic>
    </p:spTree>
    <p:extLst>
      <p:ext uri="{BB962C8B-B14F-4D97-AF65-F5344CB8AC3E}">
        <p14:creationId xmlns:p14="http://schemas.microsoft.com/office/powerpoint/2010/main" val="317969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14040E-43D2-48CF-9C09-7032B9356142}"/>
              </a:ext>
            </a:extLst>
          </p:cNvPr>
          <p:cNvPicPr>
            <a:picLocks noChangeAspect="1"/>
          </p:cNvPicPr>
          <p:nvPr/>
        </p:nvPicPr>
        <p:blipFill>
          <a:blip r:embed="rId2"/>
          <a:stretch>
            <a:fillRect/>
          </a:stretch>
        </p:blipFill>
        <p:spPr>
          <a:xfrm>
            <a:off x="6581134" y="1712240"/>
            <a:ext cx="2572735" cy="3438442"/>
          </a:xfrm>
          <a:prstGeom prst="rect">
            <a:avLst/>
          </a:prstGeom>
        </p:spPr>
      </p:pic>
      <p:pic>
        <p:nvPicPr>
          <p:cNvPr id="8" name="Picture 7">
            <a:extLst>
              <a:ext uri="{FF2B5EF4-FFF2-40B4-BE49-F238E27FC236}">
                <a16:creationId xmlns:a16="http://schemas.microsoft.com/office/drawing/2014/main" id="{DD1E2CC9-4D75-4AAA-A27F-EE6B4F96ED93}"/>
              </a:ext>
            </a:extLst>
          </p:cNvPr>
          <p:cNvPicPr>
            <a:picLocks noChangeAspect="1"/>
          </p:cNvPicPr>
          <p:nvPr/>
        </p:nvPicPr>
        <p:blipFill>
          <a:blip r:embed="rId3"/>
          <a:stretch>
            <a:fillRect/>
          </a:stretch>
        </p:blipFill>
        <p:spPr>
          <a:xfrm>
            <a:off x="0" y="0"/>
            <a:ext cx="2621507" cy="3493311"/>
          </a:xfrm>
          <a:prstGeom prst="rect">
            <a:avLst/>
          </a:prstGeom>
        </p:spPr>
      </p:pic>
      <p:sp>
        <p:nvSpPr>
          <p:cNvPr id="9" name="Rectangle 8">
            <a:extLst>
              <a:ext uri="{FF2B5EF4-FFF2-40B4-BE49-F238E27FC236}">
                <a16:creationId xmlns:a16="http://schemas.microsoft.com/office/drawing/2014/main" id="{FF6D6DB8-4F5E-42FE-AA05-B4A815341391}"/>
              </a:ext>
            </a:extLst>
          </p:cNvPr>
          <p:cNvSpPr/>
          <p:nvPr/>
        </p:nvSpPr>
        <p:spPr>
          <a:xfrm>
            <a:off x="2621507" y="1286189"/>
            <a:ext cx="3616869" cy="3170099"/>
          </a:xfrm>
          <a:prstGeom prst="rect">
            <a:avLst/>
          </a:prstGeom>
        </p:spPr>
        <p:txBody>
          <a:bodyPr wrap="square">
            <a:spAutoFit/>
          </a:bodyPr>
          <a:lstStyle/>
          <a:p>
            <a:pPr algn="ctr"/>
            <a:r>
              <a:rPr lang="en-US" sz="1800" b="1" i="1" dirty="0">
                <a:solidFill>
                  <a:srgbClr val="C00000"/>
                </a:solidFill>
                <a:latin typeface="IBM Plex Sans Condensed" panose="020B0604020202020204" charset="0"/>
              </a:rPr>
              <a:t>Reference</a:t>
            </a:r>
            <a:endParaRPr lang="en-US" sz="1800" b="1" i="1" dirty="0">
              <a:solidFill>
                <a:srgbClr val="C00000"/>
              </a:solidFill>
            </a:endParaRPr>
          </a:p>
          <a:p>
            <a:r>
              <a:rPr lang="en-US" dirty="0">
                <a:solidFill>
                  <a:srgbClr val="C00000"/>
                </a:solidFill>
              </a:rPr>
              <a:t>1.https://www.futurelearn.com/info/courses/begin-robotics/0/steps/2845</a:t>
            </a:r>
          </a:p>
          <a:p>
            <a:r>
              <a:rPr lang="en-US" dirty="0">
                <a:solidFill>
                  <a:srgbClr val="C00000"/>
                </a:solidFill>
              </a:rPr>
              <a:t>2.https://www.roboticstomorrow.com/story/2018/08/7-advantages-of-robots-in-the-workplace/12342/</a:t>
            </a:r>
          </a:p>
          <a:p>
            <a:r>
              <a:rPr lang="en-US" dirty="0">
                <a:solidFill>
                  <a:srgbClr val="C00000"/>
                </a:solidFill>
              </a:rPr>
              <a:t>3.https://www.quora.com/What-advantages-do-human-workers-have-over-robots</a:t>
            </a:r>
          </a:p>
          <a:p>
            <a:r>
              <a:rPr lang="en-US" dirty="0">
                <a:solidFill>
                  <a:srgbClr val="C00000"/>
                </a:solidFill>
              </a:rPr>
              <a:t>4.https://www.simplilearn.com/future-of-robotics-article#:~:text=Robots%20will%20increase%20economic%20growth,could%20be%20automated%20by%202030. </a:t>
            </a:r>
          </a:p>
        </p:txBody>
      </p:sp>
    </p:spTree>
    <p:extLst>
      <p:ext uri="{BB962C8B-B14F-4D97-AF65-F5344CB8AC3E}">
        <p14:creationId xmlns:p14="http://schemas.microsoft.com/office/powerpoint/2010/main" val="333425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342262-BD4C-4A9D-937E-6DEF3EEBE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7" name="Picture 6">
            <a:extLst>
              <a:ext uri="{FF2B5EF4-FFF2-40B4-BE49-F238E27FC236}">
                <a16:creationId xmlns:a16="http://schemas.microsoft.com/office/drawing/2014/main" id="{31664629-4FF4-4481-A36C-651D4FD4447A}"/>
              </a:ext>
            </a:extLst>
          </p:cNvPr>
          <p:cNvPicPr>
            <a:picLocks noChangeAspect="1"/>
          </p:cNvPicPr>
          <p:nvPr/>
        </p:nvPicPr>
        <p:blipFill>
          <a:blip r:embed="rId2"/>
          <a:stretch>
            <a:fillRect/>
          </a:stretch>
        </p:blipFill>
        <p:spPr>
          <a:xfrm>
            <a:off x="3092866" y="1433139"/>
            <a:ext cx="343670" cy="326486"/>
          </a:xfrm>
          <a:prstGeom prst="rect">
            <a:avLst/>
          </a:prstGeom>
        </p:spPr>
      </p:pic>
      <p:sp>
        <p:nvSpPr>
          <p:cNvPr id="9" name="Oval 8">
            <a:extLst>
              <a:ext uri="{FF2B5EF4-FFF2-40B4-BE49-F238E27FC236}">
                <a16:creationId xmlns:a16="http://schemas.microsoft.com/office/drawing/2014/main" id="{F452B647-C9BE-4DE4-89C3-F41F64AA39B6}"/>
              </a:ext>
            </a:extLst>
          </p:cNvPr>
          <p:cNvSpPr/>
          <p:nvPr/>
        </p:nvSpPr>
        <p:spPr>
          <a:xfrm>
            <a:off x="3436536" y="381836"/>
            <a:ext cx="2170444" cy="612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802594-4DB6-4251-AC26-546EEE314D04}"/>
              </a:ext>
            </a:extLst>
          </p:cNvPr>
          <p:cNvSpPr txBox="1"/>
          <p:nvPr/>
        </p:nvSpPr>
        <p:spPr>
          <a:xfrm>
            <a:off x="3793252" y="518402"/>
            <a:ext cx="1557495" cy="400110"/>
          </a:xfrm>
          <a:prstGeom prst="rect">
            <a:avLst/>
          </a:prstGeom>
          <a:noFill/>
        </p:spPr>
        <p:txBody>
          <a:bodyPr wrap="square" rtlCol="0">
            <a:spAutoFit/>
          </a:bodyPr>
          <a:lstStyle/>
          <a:p>
            <a:r>
              <a:rPr lang="en-US" sz="2000" dirty="0">
                <a:latin typeface="Bebas Neue" panose="020B0604020202020204" charset="0"/>
              </a:rPr>
              <a:t>TEAM MEMBERS</a:t>
            </a:r>
          </a:p>
        </p:txBody>
      </p:sp>
      <p:sp>
        <p:nvSpPr>
          <p:cNvPr id="11" name="Rectangle 10">
            <a:extLst>
              <a:ext uri="{FF2B5EF4-FFF2-40B4-BE49-F238E27FC236}">
                <a16:creationId xmlns:a16="http://schemas.microsoft.com/office/drawing/2014/main" id="{679AC553-3BC2-4BAB-B7E4-BE09864B0215}"/>
              </a:ext>
            </a:extLst>
          </p:cNvPr>
          <p:cNvSpPr/>
          <p:nvPr/>
        </p:nvSpPr>
        <p:spPr>
          <a:xfrm>
            <a:off x="3538699" y="1232216"/>
            <a:ext cx="3049675" cy="707886"/>
          </a:xfrm>
          <a:prstGeom prst="rect">
            <a:avLst/>
          </a:prstGeom>
        </p:spPr>
        <p:txBody>
          <a:bodyPr wrap="square">
            <a:spAutoFit/>
          </a:bodyPr>
          <a:lstStyle/>
          <a:p>
            <a:r>
              <a:rPr lang="en-US" sz="2000" dirty="0">
                <a:latin typeface="IBM Plex Sans Condensed" panose="020B0604020202020204" charset="0"/>
              </a:rPr>
              <a:t>Farhana </a:t>
            </a:r>
            <a:r>
              <a:rPr lang="en-US" sz="2000" dirty="0" err="1">
                <a:latin typeface="IBM Plex Sans Condensed" panose="020B0604020202020204" charset="0"/>
              </a:rPr>
              <a:t>Jaman</a:t>
            </a:r>
            <a:endParaRPr lang="en-US" sz="2000" dirty="0">
              <a:latin typeface="IBM Plex Sans Condensed" panose="020B0604020202020204" charset="0"/>
            </a:endParaRPr>
          </a:p>
          <a:p>
            <a:r>
              <a:rPr lang="en-US" sz="2000" dirty="0">
                <a:latin typeface="IBM Plex Sans Condensed" panose="020B0604020202020204" charset="0"/>
              </a:rPr>
              <a:t>2020-1-60-006 </a:t>
            </a:r>
          </a:p>
        </p:txBody>
      </p:sp>
      <p:pic>
        <p:nvPicPr>
          <p:cNvPr id="12" name="Picture 11">
            <a:extLst>
              <a:ext uri="{FF2B5EF4-FFF2-40B4-BE49-F238E27FC236}">
                <a16:creationId xmlns:a16="http://schemas.microsoft.com/office/drawing/2014/main" id="{DF4C509A-1DB5-40C4-A175-8644A6E23A66}"/>
              </a:ext>
            </a:extLst>
          </p:cNvPr>
          <p:cNvPicPr>
            <a:picLocks noChangeAspect="1"/>
          </p:cNvPicPr>
          <p:nvPr/>
        </p:nvPicPr>
        <p:blipFill>
          <a:blip r:embed="rId2"/>
          <a:stretch>
            <a:fillRect/>
          </a:stretch>
        </p:blipFill>
        <p:spPr>
          <a:xfrm>
            <a:off x="3092866" y="2197977"/>
            <a:ext cx="343670" cy="326486"/>
          </a:xfrm>
          <a:prstGeom prst="rect">
            <a:avLst/>
          </a:prstGeom>
        </p:spPr>
      </p:pic>
      <p:pic>
        <p:nvPicPr>
          <p:cNvPr id="13" name="Picture 12">
            <a:extLst>
              <a:ext uri="{FF2B5EF4-FFF2-40B4-BE49-F238E27FC236}">
                <a16:creationId xmlns:a16="http://schemas.microsoft.com/office/drawing/2014/main" id="{C751994C-776F-4609-844C-A940783C4A31}"/>
              </a:ext>
            </a:extLst>
          </p:cNvPr>
          <p:cNvPicPr>
            <a:picLocks noChangeAspect="1"/>
          </p:cNvPicPr>
          <p:nvPr/>
        </p:nvPicPr>
        <p:blipFill>
          <a:blip r:embed="rId2"/>
          <a:stretch>
            <a:fillRect/>
          </a:stretch>
        </p:blipFill>
        <p:spPr>
          <a:xfrm>
            <a:off x="3089521" y="3700207"/>
            <a:ext cx="343670" cy="326486"/>
          </a:xfrm>
          <a:prstGeom prst="rect">
            <a:avLst/>
          </a:prstGeom>
        </p:spPr>
      </p:pic>
      <p:pic>
        <p:nvPicPr>
          <p:cNvPr id="14" name="Picture 13">
            <a:extLst>
              <a:ext uri="{FF2B5EF4-FFF2-40B4-BE49-F238E27FC236}">
                <a16:creationId xmlns:a16="http://schemas.microsoft.com/office/drawing/2014/main" id="{D4C70B08-6A98-4129-A0EC-C7BF49480CD9}"/>
              </a:ext>
            </a:extLst>
          </p:cNvPr>
          <p:cNvPicPr>
            <a:picLocks noChangeAspect="1"/>
          </p:cNvPicPr>
          <p:nvPr/>
        </p:nvPicPr>
        <p:blipFill>
          <a:blip r:embed="rId2"/>
          <a:stretch>
            <a:fillRect/>
          </a:stretch>
        </p:blipFill>
        <p:spPr>
          <a:xfrm>
            <a:off x="3089521" y="4472046"/>
            <a:ext cx="343670" cy="342094"/>
          </a:xfrm>
          <a:prstGeom prst="rect">
            <a:avLst/>
          </a:prstGeom>
        </p:spPr>
      </p:pic>
      <p:pic>
        <p:nvPicPr>
          <p:cNvPr id="15" name="Picture 14">
            <a:extLst>
              <a:ext uri="{FF2B5EF4-FFF2-40B4-BE49-F238E27FC236}">
                <a16:creationId xmlns:a16="http://schemas.microsoft.com/office/drawing/2014/main" id="{219ED6F3-592F-41DF-9299-900923A35CB7}"/>
              </a:ext>
            </a:extLst>
          </p:cNvPr>
          <p:cNvPicPr>
            <a:picLocks noChangeAspect="1"/>
          </p:cNvPicPr>
          <p:nvPr/>
        </p:nvPicPr>
        <p:blipFill>
          <a:blip r:embed="rId2"/>
          <a:stretch>
            <a:fillRect/>
          </a:stretch>
        </p:blipFill>
        <p:spPr>
          <a:xfrm>
            <a:off x="3092866" y="2962815"/>
            <a:ext cx="343670" cy="326486"/>
          </a:xfrm>
          <a:prstGeom prst="rect">
            <a:avLst/>
          </a:prstGeom>
        </p:spPr>
      </p:pic>
      <p:sp>
        <p:nvSpPr>
          <p:cNvPr id="16" name="Rectangle 15">
            <a:extLst>
              <a:ext uri="{FF2B5EF4-FFF2-40B4-BE49-F238E27FC236}">
                <a16:creationId xmlns:a16="http://schemas.microsoft.com/office/drawing/2014/main" id="{51BD6D60-C49A-422E-8FE3-335E5BB70CE0}"/>
              </a:ext>
            </a:extLst>
          </p:cNvPr>
          <p:cNvSpPr/>
          <p:nvPr/>
        </p:nvSpPr>
        <p:spPr>
          <a:xfrm>
            <a:off x="3538699" y="1950325"/>
            <a:ext cx="2222083" cy="707886"/>
          </a:xfrm>
          <a:prstGeom prst="rect">
            <a:avLst/>
          </a:prstGeom>
        </p:spPr>
        <p:txBody>
          <a:bodyPr wrap="none">
            <a:spAutoFit/>
          </a:bodyPr>
          <a:lstStyle/>
          <a:p>
            <a:r>
              <a:rPr lang="en-US" sz="2000" dirty="0" err="1">
                <a:solidFill>
                  <a:schemeClr val="tx1"/>
                </a:solidFill>
                <a:latin typeface="IBM Plex Sans Condensed" panose="020B0604020202020204" charset="0"/>
              </a:rPr>
              <a:t>Syeda</a:t>
            </a:r>
            <a:r>
              <a:rPr lang="en-US" sz="2000" dirty="0">
                <a:solidFill>
                  <a:schemeClr val="tx1"/>
                </a:solidFill>
                <a:latin typeface="IBM Plex Sans Condensed" panose="020B0604020202020204" charset="0"/>
              </a:rPr>
              <a:t> </a:t>
            </a:r>
            <a:r>
              <a:rPr lang="en-US" sz="2000" dirty="0" err="1">
                <a:solidFill>
                  <a:schemeClr val="tx1"/>
                </a:solidFill>
                <a:latin typeface="IBM Plex Sans Condensed" panose="020B0604020202020204" charset="0"/>
              </a:rPr>
              <a:t>Nafisa</a:t>
            </a:r>
            <a:r>
              <a:rPr lang="en-US" sz="2000" dirty="0">
                <a:solidFill>
                  <a:schemeClr val="tx1"/>
                </a:solidFill>
                <a:latin typeface="IBM Plex Sans Condensed" panose="020B0604020202020204" charset="0"/>
              </a:rPr>
              <a:t> Anjum</a:t>
            </a:r>
          </a:p>
          <a:p>
            <a:r>
              <a:rPr lang="en-US" sz="2000" dirty="0">
                <a:solidFill>
                  <a:schemeClr val="tx1"/>
                </a:solidFill>
                <a:latin typeface="IBM Plex Sans Condensed" panose="020B0604020202020204" charset="0"/>
              </a:rPr>
              <a:t>2019-2-50-011</a:t>
            </a:r>
          </a:p>
        </p:txBody>
      </p:sp>
      <p:sp>
        <p:nvSpPr>
          <p:cNvPr id="17" name="Rectangle 16">
            <a:extLst>
              <a:ext uri="{FF2B5EF4-FFF2-40B4-BE49-F238E27FC236}">
                <a16:creationId xmlns:a16="http://schemas.microsoft.com/office/drawing/2014/main" id="{892AF2B7-729A-48E9-B363-3DB36639C5AB}"/>
              </a:ext>
            </a:extLst>
          </p:cNvPr>
          <p:cNvSpPr/>
          <p:nvPr/>
        </p:nvSpPr>
        <p:spPr>
          <a:xfrm>
            <a:off x="3538699" y="2772115"/>
            <a:ext cx="4572000" cy="707886"/>
          </a:xfrm>
          <a:prstGeom prst="rect">
            <a:avLst/>
          </a:prstGeom>
        </p:spPr>
        <p:txBody>
          <a:bodyPr>
            <a:spAutoFit/>
          </a:bodyPr>
          <a:lstStyle/>
          <a:p>
            <a:r>
              <a:rPr lang="en-US" sz="2000" dirty="0" err="1">
                <a:latin typeface="IBM Plex Sans Condensed" panose="020B0604020202020204" charset="0"/>
              </a:rPr>
              <a:t>Jabatun</a:t>
            </a:r>
            <a:r>
              <a:rPr lang="en-US" sz="2000" dirty="0">
                <a:latin typeface="IBM Plex Sans Condensed" panose="020B0604020202020204" charset="0"/>
              </a:rPr>
              <a:t> Nessa Nisha</a:t>
            </a:r>
          </a:p>
          <a:p>
            <a:r>
              <a:rPr lang="en-US" sz="2000" dirty="0">
                <a:latin typeface="IBM Plex Sans Condensed" panose="020B0604020202020204" charset="0"/>
              </a:rPr>
              <a:t>2020-3-60-066</a:t>
            </a:r>
          </a:p>
        </p:txBody>
      </p:sp>
      <p:sp>
        <p:nvSpPr>
          <p:cNvPr id="18" name="Rectangle 17">
            <a:extLst>
              <a:ext uri="{FF2B5EF4-FFF2-40B4-BE49-F238E27FC236}">
                <a16:creationId xmlns:a16="http://schemas.microsoft.com/office/drawing/2014/main" id="{DE18A012-6F43-40DD-AF0C-2DCE7B6E0B6E}"/>
              </a:ext>
            </a:extLst>
          </p:cNvPr>
          <p:cNvSpPr/>
          <p:nvPr/>
        </p:nvSpPr>
        <p:spPr>
          <a:xfrm>
            <a:off x="3538699" y="3480556"/>
            <a:ext cx="4572000" cy="707886"/>
          </a:xfrm>
          <a:prstGeom prst="rect">
            <a:avLst/>
          </a:prstGeom>
        </p:spPr>
        <p:txBody>
          <a:bodyPr>
            <a:spAutoFit/>
          </a:bodyPr>
          <a:lstStyle/>
          <a:p>
            <a:r>
              <a:rPr lang="en-US" sz="2000" dirty="0">
                <a:latin typeface="IBM Plex Sans Condensed" panose="020B0604020202020204" charset="0"/>
              </a:rPr>
              <a:t>Abdullah Al Rafi</a:t>
            </a:r>
          </a:p>
          <a:p>
            <a:r>
              <a:rPr lang="en-US" sz="2000" dirty="0">
                <a:latin typeface="IBM Plex Sans Condensed" panose="020B0604020202020204" charset="0"/>
              </a:rPr>
              <a:t>2020-1-80-068</a:t>
            </a:r>
          </a:p>
        </p:txBody>
      </p:sp>
      <p:sp>
        <p:nvSpPr>
          <p:cNvPr id="21" name="Rectangle 20">
            <a:extLst>
              <a:ext uri="{FF2B5EF4-FFF2-40B4-BE49-F238E27FC236}">
                <a16:creationId xmlns:a16="http://schemas.microsoft.com/office/drawing/2014/main" id="{3B58E22D-FD60-415D-9321-35803106A31E}"/>
              </a:ext>
            </a:extLst>
          </p:cNvPr>
          <p:cNvSpPr/>
          <p:nvPr/>
        </p:nvSpPr>
        <p:spPr>
          <a:xfrm>
            <a:off x="3538699" y="4188442"/>
            <a:ext cx="4572000" cy="707886"/>
          </a:xfrm>
          <a:prstGeom prst="rect">
            <a:avLst/>
          </a:prstGeom>
        </p:spPr>
        <p:txBody>
          <a:bodyPr>
            <a:spAutoFit/>
          </a:bodyPr>
          <a:lstStyle/>
          <a:p>
            <a:r>
              <a:rPr lang="en-US" sz="2000" dirty="0">
                <a:latin typeface="IBM Plex Sans Condensed" panose="020B0604020202020204" charset="0"/>
              </a:rPr>
              <a:t>Shahariar </a:t>
            </a:r>
            <a:r>
              <a:rPr lang="en-US" sz="2000" dirty="0" err="1">
                <a:latin typeface="IBM Plex Sans Condensed" panose="020B0604020202020204" charset="0"/>
              </a:rPr>
              <a:t>Emon</a:t>
            </a:r>
            <a:r>
              <a:rPr lang="en-US" sz="2000" dirty="0">
                <a:latin typeface="IBM Plex Sans Condensed" panose="020B0604020202020204" charset="0"/>
              </a:rPr>
              <a:t> Fahim</a:t>
            </a:r>
          </a:p>
          <a:p>
            <a:r>
              <a:rPr lang="en-US" sz="2000" dirty="0">
                <a:latin typeface="IBM Plex Sans Condensed" panose="020B0604020202020204" charset="0"/>
              </a:rPr>
              <a:t>2020-1-80-020</a:t>
            </a:r>
          </a:p>
        </p:txBody>
      </p:sp>
    </p:spTree>
    <p:extLst>
      <p:ext uri="{BB962C8B-B14F-4D97-AF65-F5344CB8AC3E}">
        <p14:creationId xmlns:p14="http://schemas.microsoft.com/office/powerpoint/2010/main" val="3801341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D544F0-8273-4C99-B32B-9FBA7AA872F4}"/>
              </a:ext>
            </a:extLst>
          </p:cNvPr>
          <p:cNvPicPr>
            <a:picLocks noChangeAspect="1"/>
          </p:cNvPicPr>
          <p:nvPr/>
        </p:nvPicPr>
        <p:blipFill>
          <a:blip r:embed="rId2"/>
          <a:stretch>
            <a:fillRect/>
          </a:stretch>
        </p:blipFill>
        <p:spPr>
          <a:xfrm>
            <a:off x="-1" y="0"/>
            <a:ext cx="9144001" cy="5143500"/>
          </a:xfrm>
          <a:prstGeom prst="rect">
            <a:avLst/>
          </a:prstGeom>
        </p:spPr>
      </p:pic>
    </p:spTree>
    <p:extLst>
      <p:ext uri="{BB962C8B-B14F-4D97-AF65-F5344CB8AC3E}">
        <p14:creationId xmlns:p14="http://schemas.microsoft.com/office/powerpoint/2010/main" val="3457806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3"/>
          <p:cNvPicPr preferRelativeResize="0"/>
          <p:nvPr/>
        </p:nvPicPr>
        <p:blipFill>
          <a:blip r:embed="rId3">
            <a:alphaModFix/>
          </a:blip>
          <a:stretch>
            <a:fillRect/>
          </a:stretch>
        </p:blipFill>
        <p:spPr>
          <a:xfrm>
            <a:off x="3688716" y="576523"/>
            <a:ext cx="1496437" cy="1343865"/>
          </a:xfrm>
          <a:prstGeom prst="rect">
            <a:avLst/>
          </a:prstGeom>
          <a:noFill/>
          <a:ln>
            <a:noFill/>
          </a:ln>
        </p:spPr>
      </p:pic>
      <p:sp>
        <p:nvSpPr>
          <p:cNvPr id="355" name="Google Shape;355;p33"/>
          <p:cNvSpPr/>
          <p:nvPr/>
        </p:nvSpPr>
        <p:spPr>
          <a:xfrm>
            <a:off x="3900386" y="1090055"/>
            <a:ext cx="1073096" cy="316800"/>
          </a:xfrm>
          <a:prstGeom prst="rect">
            <a:avLst/>
          </a:prstGeom>
        </p:spPr>
        <p:txBody>
          <a:bodyPr>
            <a:prstTxWarp prst="textPlain">
              <a:avLst/>
            </a:prstTxWarp>
          </a:bodyPr>
          <a:lstStyle/>
          <a:p>
            <a:pPr lvl="0" algn="ctr"/>
            <a:r>
              <a:rPr b="1" i="0" dirty="0">
                <a:ln>
                  <a:noFill/>
                </a:ln>
                <a:gradFill>
                  <a:gsLst>
                    <a:gs pos="0">
                      <a:srgbClr val="9FFAFF"/>
                    </a:gs>
                    <a:gs pos="58000">
                      <a:schemeClr val="accent1"/>
                    </a:gs>
                    <a:gs pos="100000">
                      <a:schemeClr val="accent1"/>
                    </a:gs>
                  </a:gsLst>
                  <a:path path="circle">
                    <a:fillToRect l="100000" t="100000"/>
                  </a:path>
                  <a:tileRect r="-100000" b="-100000"/>
                </a:gradFill>
                <a:latin typeface="Bebas Neue"/>
              </a:rPr>
              <a:t>Thanks!</a:t>
            </a:r>
          </a:p>
        </p:txBody>
      </p:sp>
      <p:pic>
        <p:nvPicPr>
          <p:cNvPr id="356" name="Google Shape;356;p33"/>
          <p:cNvPicPr preferRelativeResize="0"/>
          <p:nvPr/>
        </p:nvPicPr>
        <p:blipFill>
          <a:blip r:embed="rId4">
            <a:alphaModFix/>
          </a:blip>
          <a:stretch>
            <a:fillRect/>
          </a:stretch>
        </p:blipFill>
        <p:spPr>
          <a:xfrm>
            <a:off x="3295970" y="1248456"/>
            <a:ext cx="2904825" cy="3705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74" name="Google Shape;74;p13"/>
          <p:cNvSpPr txBox="1">
            <a:spLocks noGrp="1"/>
          </p:cNvSpPr>
          <p:nvPr>
            <p:ph type="ctrTitle" idx="4294967295"/>
          </p:nvPr>
        </p:nvSpPr>
        <p:spPr>
          <a:xfrm>
            <a:off x="2809360" y="688622"/>
            <a:ext cx="3273714" cy="3954471"/>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dirty="0">
                <a:solidFill>
                  <a:schemeClr val="lt2"/>
                </a:solidFill>
              </a:rPr>
              <a:t>HUMAN VS ROBOT</a:t>
            </a:r>
            <a:endParaRPr sz="9600" dirty="0">
              <a:solidFill>
                <a:schemeClr val="lt2"/>
              </a:solidFill>
            </a:endParaRPr>
          </a:p>
        </p:txBody>
      </p:sp>
      <p:pic>
        <p:nvPicPr>
          <p:cNvPr id="4" name="Picture 3">
            <a:extLst>
              <a:ext uri="{FF2B5EF4-FFF2-40B4-BE49-F238E27FC236}">
                <a16:creationId xmlns:a16="http://schemas.microsoft.com/office/drawing/2014/main" id="{25950C0D-4C3A-4843-B1C0-C05835438114}"/>
              </a:ext>
            </a:extLst>
          </p:cNvPr>
          <p:cNvPicPr>
            <a:picLocks noChangeAspect="1"/>
          </p:cNvPicPr>
          <p:nvPr/>
        </p:nvPicPr>
        <p:blipFill>
          <a:blip r:embed="rId3"/>
          <a:stretch>
            <a:fillRect/>
          </a:stretch>
        </p:blipFill>
        <p:spPr>
          <a:xfrm>
            <a:off x="0" y="0"/>
            <a:ext cx="3002844" cy="5143500"/>
          </a:xfrm>
          <a:prstGeom prst="rect">
            <a:avLst/>
          </a:prstGeom>
        </p:spPr>
      </p:pic>
      <p:pic>
        <p:nvPicPr>
          <p:cNvPr id="5" name="Picture 4">
            <a:extLst>
              <a:ext uri="{FF2B5EF4-FFF2-40B4-BE49-F238E27FC236}">
                <a16:creationId xmlns:a16="http://schemas.microsoft.com/office/drawing/2014/main" id="{4FB8C14B-448C-414A-9BD6-7CC1B861613C}"/>
              </a:ext>
            </a:extLst>
          </p:cNvPr>
          <p:cNvPicPr>
            <a:picLocks noChangeAspect="1"/>
          </p:cNvPicPr>
          <p:nvPr/>
        </p:nvPicPr>
        <p:blipFill>
          <a:blip r:embed="rId4"/>
          <a:stretch>
            <a:fillRect/>
          </a:stretch>
        </p:blipFill>
        <p:spPr>
          <a:xfrm>
            <a:off x="5958722" y="500407"/>
            <a:ext cx="2712955" cy="43651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6" name="Google Shape;46;p11"/>
          <p:cNvPicPr preferRelativeResize="0"/>
          <p:nvPr/>
        </p:nvPicPr>
        <p:blipFill>
          <a:blip r:embed="rId3">
            <a:alphaModFix/>
          </a:blip>
          <a:stretch>
            <a:fillRect/>
          </a:stretch>
        </p:blipFill>
        <p:spPr>
          <a:xfrm>
            <a:off x="361245" y="541298"/>
            <a:ext cx="1986844" cy="2767391"/>
          </a:xfrm>
          <a:prstGeom prst="rect">
            <a:avLst/>
          </a:prstGeom>
          <a:noFill/>
          <a:ln>
            <a:noFill/>
          </a:ln>
        </p:spPr>
      </p:pic>
      <p:sp>
        <p:nvSpPr>
          <p:cNvPr id="3" name="TextBox 2">
            <a:extLst>
              <a:ext uri="{FF2B5EF4-FFF2-40B4-BE49-F238E27FC236}">
                <a16:creationId xmlns:a16="http://schemas.microsoft.com/office/drawing/2014/main" id="{4103A70B-68DC-4713-AB95-5C7BDB11F362}"/>
              </a:ext>
            </a:extLst>
          </p:cNvPr>
          <p:cNvSpPr txBox="1"/>
          <p:nvPr/>
        </p:nvSpPr>
        <p:spPr>
          <a:xfrm>
            <a:off x="2405206" y="370766"/>
            <a:ext cx="5265593" cy="1200329"/>
          </a:xfrm>
          <a:prstGeom prst="rect">
            <a:avLst/>
          </a:prstGeom>
          <a:noFill/>
        </p:spPr>
        <p:txBody>
          <a:bodyPr wrap="square" rtlCol="0">
            <a:spAutoFit/>
          </a:bodyPr>
          <a:lstStyle/>
          <a:p>
            <a:pPr algn="ctr"/>
            <a:r>
              <a:rPr lang="en-US" sz="2400" dirty="0">
                <a:solidFill>
                  <a:schemeClr val="tx1"/>
                </a:solidFill>
                <a:latin typeface="Bebas Neue" panose="020B0604020202020204" charset="0"/>
              </a:rPr>
              <a:t>A robot is a machine which is automatically able to perform activities on its own without the aid of external variables.</a:t>
            </a:r>
          </a:p>
        </p:txBody>
      </p:sp>
      <p:pic>
        <p:nvPicPr>
          <p:cNvPr id="6" name="Picture 5">
            <a:extLst>
              <a:ext uri="{FF2B5EF4-FFF2-40B4-BE49-F238E27FC236}">
                <a16:creationId xmlns:a16="http://schemas.microsoft.com/office/drawing/2014/main" id="{D4B66085-39A6-4C85-9E52-F515634FEFED}"/>
              </a:ext>
            </a:extLst>
          </p:cNvPr>
          <p:cNvPicPr>
            <a:picLocks noChangeAspect="1"/>
          </p:cNvPicPr>
          <p:nvPr/>
        </p:nvPicPr>
        <p:blipFill>
          <a:blip r:embed="rId4"/>
          <a:stretch>
            <a:fillRect/>
          </a:stretch>
        </p:blipFill>
        <p:spPr>
          <a:xfrm>
            <a:off x="733776" y="180453"/>
            <a:ext cx="918235" cy="721689"/>
          </a:xfrm>
          <a:prstGeom prst="rect">
            <a:avLst/>
          </a:prstGeom>
        </p:spPr>
      </p:pic>
      <p:sp>
        <p:nvSpPr>
          <p:cNvPr id="10" name="Google Shape;387;p36">
            <a:extLst>
              <a:ext uri="{FF2B5EF4-FFF2-40B4-BE49-F238E27FC236}">
                <a16:creationId xmlns:a16="http://schemas.microsoft.com/office/drawing/2014/main" id="{251891C0-C6C4-4DCA-A932-586B3DB14BCC}"/>
              </a:ext>
            </a:extLst>
          </p:cNvPr>
          <p:cNvSpPr/>
          <p:nvPr/>
        </p:nvSpPr>
        <p:spPr>
          <a:xfrm>
            <a:off x="925688" y="337699"/>
            <a:ext cx="534413" cy="383990"/>
          </a:xfrm>
          <a:prstGeom prst="rect">
            <a:avLst/>
          </a:prstGeom>
        </p:spPr>
        <p:txBody>
          <a:bodyPr>
            <a:prstTxWarp prst="textPlain">
              <a:avLst/>
            </a:prstTxWarp>
          </a:bodyPr>
          <a:lstStyle/>
          <a:p>
            <a:pPr lvl="0" algn="ctr"/>
            <a:r>
              <a:rPr lang="en-US" b="1" dirty="0">
                <a:gradFill>
                  <a:gsLst>
                    <a:gs pos="0">
                      <a:srgbClr val="FF9F4D"/>
                    </a:gs>
                    <a:gs pos="58000">
                      <a:schemeClr val="accent5"/>
                    </a:gs>
                    <a:gs pos="100000">
                      <a:schemeClr val="accent5"/>
                    </a:gs>
                  </a:gsLst>
                  <a:path path="circle">
                    <a:fillToRect l="100000" t="100000"/>
                  </a:path>
                  <a:tileRect r="-100000" b="-100000"/>
                </a:gradFill>
                <a:latin typeface="Bebas Neue"/>
              </a:rPr>
              <a:t>ROBOT</a:t>
            </a:r>
            <a:endParaRPr b="1" i="0" dirty="0">
              <a:ln>
                <a:noFill/>
              </a:ln>
              <a:gradFill>
                <a:gsLst>
                  <a:gs pos="0">
                    <a:srgbClr val="FF9F4D"/>
                  </a:gs>
                  <a:gs pos="58000">
                    <a:schemeClr val="accent5"/>
                  </a:gs>
                  <a:gs pos="100000">
                    <a:schemeClr val="accent5"/>
                  </a:gs>
                </a:gsLst>
                <a:path path="circle">
                  <a:fillToRect l="100000" t="100000"/>
                </a:path>
                <a:tileRect r="-100000" b="-100000"/>
              </a:gradFill>
              <a:latin typeface="Bebas Neue"/>
            </a:endParaRPr>
          </a:p>
        </p:txBody>
      </p:sp>
      <p:pic>
        <p:nvPicPr>
          <p:cNvPr id="8" name="Picture 7">
            <a:extLst>
              <a:ext uri="{FF2B5EF4-FFF2-40B4-BE49-F238E27FC236}">
                <a16:creationId xmlns:a16="http://schemas.microsoft.com/office/drawing/2014/main" id="{8DBA9E33-90AD-45D8-90F5-E0160555D5BF}"/>
              </a:ext>
            </a:extLst>
          </p:cNvPr>
          <p:cNvPicPr>
            <a:picLocks noChangeAspect="1"/>
          </p:cNvPicPr>
          <p:nvPr/>
        </p:nvPicPr>
        <p:blipFill>
          <a:blip r:embed="rId5"/>
          <a:stretch>
            <a:fillRect/>
          </a:stretch>
        </p:blipFill>
        <p:spPr>
          <a:xfrm>
            <a:off x="3096314" y="2797526"/>
            <a:ext cx="1986844" cy="2118078"/>
          </a:xfrm>
          <a:prstGeom prst="rect">
            <a:avLst/>
          </a:prstGeom>
        </p:spPr>
      </p:pic>
      <p:sp>
        <p:nvSpPr>
          <p:cNvPr id="9" name="TextBox 8">
            <a:extLst>
              <a:ext uri="{FF2B5EF4-FFF2-40B4-BE49-F238E27FC236}">
                <a16:creationId xmlns:a16="http://schemas.microsoft.com/office/drawing/2014/main" id="{484D4BA8-3464-4AAE-BD09-7D6C0B460F3B}"/>
              </a:ext>
            </a:extLst>
          </p:cNvPr>
          <p:cNvSpPr txBox="1"/>
          <p:nvPr/>
        </p:nvSpPr>
        <p:spPr>
          <a:xfrm>
            <a:off x="5463822" y="2698044"/>
            <a:ext cx="3522134" cy="1938992"/>
          </a:xfrm>
          <a:prstGeom prst="rect">
            <a:avLst/>
          </a:prstGeom>
          <a:noFill/>
        </p:spPr>
        <p:txBody>
          <a:bodyPr wrap="square" rtlCol="0">
            <a:spAutoFit/>
          </a:bodyPr>
          <a:lstStyle/>
          <a:p>
            <a:pPr algn="ctr"/>
            <a:r>
              <a:rPr lang="en-US" sz="2400" dirty="0">
                <a:solidFill>
                  <a:schemeClr val="tx1"/>
                </a:solidFill>
                <a:latin typeface="Bebas Neue" panose="020B0604020202020204" charset="0"/>
              </a:rPr>
              <a:t>HUMAN</a:t>
            </a:r>
          </a:p>
          <a:p>
            <a:r>
              <a:rPr lang="en-US" sz="2400" dirty="0">
                <a:solidFill>
                  <a:schemeClr val="tx1"/>
                </a:solidFill>
                <a:latin typeface="Bebas Neue" panose="020B0604020202020204" charset="0"/>
              </a:rPr>
              <a:t>Humans are organic individuals.  They are far more advanced, in the sense that they have a highly developed brain.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pSp>
        <p:nvGrpSpPr>
          <p:cNvPr id="340" name="Google Shape;340;p32"/>
          <p:cNvGrpSpPr/>
          <p:nvPr/>
        </p:nvGrpSpPr>
        <p:grpSpPr>
          <a:xfrm>
            <a:off x="4775200" y="1288329"/>
            <a:ext cx="3318933" cy="1885244"/>
            <a:chOff x="1177450" y="373050"/>
            <a:chExt cx="6173152" cy="3485357"/>
          </a:xfrm>
        </p:grpSpPr>
        <p:sp>
          <p:nvSpPr>
            <p:cNvPr id="341" name="Google Shape;341;p32"/>
            <p:cNvSpPr/>
            <p:nvPr/>
          </p:nvSpPr>
          <p:spPr>
            <a:xfrm>
              <a:off x="1682275" y="373050"/>
              <a:ext cx="5161605" cy="3323555"/>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 name="Google Shape;347;p32"/>
          <p:cNvGrpSpPr/>
          <p:nvPr/>
        </p:nvGrpSpPr>
        <p:grpSpPr>
          <a:xfrm>
            <a:off x="7293325" y="235832"/>
            <a:ext cx="1850675" cy="3653525"/>
            <a:chOff x="6092899" y="1233450"/>
            <a:chExt cx="1850675" cy="3653525"/>
          </a:xfrm>
        </p:grpSpPr>
        <p:pic>
          <p:nvPicPr>
            <p:cNvPr id="348" name="Google Shape;348;p32"/>
            <p:cNvPicPr preferRelativeResize="0"/>
            <p:nvPr/>
          </p:nvPicPr>
          <p:blipFill rotWithShape="1">
            <a:blip r:embed="rId3">
              <a:alphaModFix/>
            </a:blip>
            <a:srcRect r="31833"/>
            <a:stretch/>
          </p:blipFill>
          <p:spPr>
            <a:xfrm>
              <a:off x="6092899" y="1233450"/>
              <a:ext cx="1850675" cy="3653525"/>
            </a:xfrm>
            <a:prstGeom prst="rect">
              <a:avLst/>
            </a:prstGeom>
            <a:noFill/>
            <a:ln>
              <a:noFill/>
            </a:ln>
          </p:spPr>
        </p:pic>
        <p:pic>
          <p:nvPicPr>
            <p:cNvPr id="349" name="Google Shape;349;p32"/>
            <p:cNvPicPr preferRelativeResize="0"/>
            <p:nvPr/>
          </p:nvPicPr>
          <p:blipFill>
            <a:blip r:embed="rId4">
              <a:alphaModFix/>
            </a:blip>
            <a:stretch>
              <a:fillRect/>
            </a:stretch>
          </p:blipFill>
          <p:spPr>
            <a:xfrm>
              <a:off x="7313796" y="1855508"/>
              <a:ext cx="232462" cy="156560"/>
            </a:xfrm>
            <a:prstGeom prst="rect">
              <a:avLst/>
            </a:prstGeom>
            <a:noFill/>
            <a:ln>
              <a:noFill/>
            </a:ln>
          </p:spPr>
        </p:pic>
      </p:grpSp>
      <p:pic>
        <p:nvPicPr>
          <p:cNvPr id="4" name="Picture 3">
            <a:extLst>
              <a:ext uri="{FF2B5EF4-FFF2-40B4-BE49-F238E27FC236}">
                <a16:creationId xmlns:a16="http://schemas.microsoft.com/office/drawing/2014/main" id="{5E96567A-EF06-42E1-8B47-7C50BBA092B1}"/>
              </a:ext>
            </a:extLst>
          </p:cNvPr>
          <p:cNvPicPr>
            <a:picLocks noChangeAspect="1"/>
          </p:cNvPicPr>
          <p:nvPr/>
        </p:nvPicPr>
        <p:blipFill>
          <a:blip r:embed="rId5"/>
          <a:stretch>
            <a:fillRect/>
          </a:stretch>
        </p:blipFill>
        <p:spPr>
          <a:xfrm>
            <a:off x="5147733" y="1399822"/>
            <a:ext cx="2576780" cy="1566699"/>
          </a:xfrm>
          <a:prstGeom prst="rect">
            <a:avLst/>
          </a:prstGeom>
        </p:spPr>
      </p:pic>
      <p:sp>
        <p:nvSpPr>
          <p:cNvPr id="5" name="TextBox 4">
            <a:extLst>
              <a:ext uri="{FF2B5EF4-FFF2-40B4-BE49-F238E27FC236}">
                <a16:creationId xmlns:a16="http://schemas.microsoft.com/office/drawing/2014/main" id="{01E788EC-F56C-4BD2-BF8C-F402BE62132E}"/>
              </a:ext>
            </a:extLst>
          </p:cNvPr>
          <p:cNvSpPr txBox="1"/>
          <p:nvPr/>
        </p:nvSpPr>
        <p:spPr>
          <a:xfrm>
            <a:off x="61977" y="0"/>
            <a:ext cx="4662664" cy="5401479"/>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IN 1954, The first digitally operated and programmable robot was invented by George </a:t>
            </a:r>
            <a:r>
              <a:rPr lang="en-US" sz="1500" dirty="0" err="1">
                <a:solidFill>
                  <a:schemeClr val="bg1"/>
                </a:solidFill>
                <a:latin typeface="IBM Plex Sans Condensed" panose="020B0604020202020204" charset="0"/>
                <a:cs typeface="Times New Roman" panose="02020603050405020304" pitchFamily="18" charset="0"/>
              </a:rPr>
              <a:t>Devol</a:t>
            </a:r>
            <a:r>
              <a:rPr lang="en-US" sz="1500" dirty="0">
                <a:solidFill>
                  <a:schemeClr val="bg1"/>
                </a:solidFill>
                <a:latin typeface="IBM Plex Sans Condensed" panose="020B0604020202020204" charset="0"/>
                <a:cs typeface="Times New Roman" panose="02020603050405020304" pitchFamily="18" charset="0"/>
              </a:rPr>
              <a:t> .</a:t>
            </a:r>
          </a:p>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 IN 1969, Victor Scheinman created the Stanford Arm, recognized as the first electronic computer-controlled robotic arm.</a:t>
            </a:r>
          </a:p>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IN 1970</a:t>
            </a:r>
            <a:r>
              <a:rPr lang="en-US" sz="1500" b="1" dirty="0">
                <a:solidFill>
                  <a:schemeClr val="bg1"/>
                </a:solidFill>
                <a:latin typeface="IBM Plex Sans Condensed" panose="020B0604020202020204" charset="0"/>
                <a:cs typeface="Times New Roman" panose="02020603050405020304" pitchFamily="18" charset="0"/>
              </a:rPr>
              <a:t>, </a:t>
            </a:r>
            <a:r>
              <a:rPr lang="en-US" sz="1500" dirty="0">
                <a:solidFill>
                  <a:schemeClr val="bg1"/>
                </a:solidFill>
                <a:latin typeface="IBM Plex Sans Condensed" panose="020B0604020202020204" charset="0"/>
                <a:cs typeface="Times New Roman" panose="02020603050405020304" pitchFamily="18" charset="0"/>
              </a:rPr>
              <a:t>The first mobile robot capable of reasoning about its surroundings, </a:t>
            </a:r>
            <a:r>
              <a:rPr lang="en-US" sz="1500" dirty="0" err="1">
                <a:solidFill>
                  <a:schemeClr val="bg1"/>
                </a:solidFill>
                <a:latin typeface="IBM Plex Sans Condensed" panose="020B0604020202020204" charset="0"/>
                <a:cs typeface="Times New Roman" panose="02020603050405020304" pitchFamily="18" charset="0"/>
              </a:rPr>
              <a:t>Shakey</a:t>
            </a:r>
            <a:r>
              <a:rPr lang="en-US" sz="1500" dirty="0">
                <a:solidFill>
                  <a:schemeClr val="bg1"/>
                </a:solidFill>
                <a:latin typeface="IBM Plex Sans Condensed" panose="020B0604020202020204" charset="0"/>
                <a:cs typeface="Times New Roman" panose="02020603050405020304" pitchFamily="18" charset="0"/>
              </a:rPr>
              <a:t>, by the Stanford Research Institute.</a:t>
            </a:r>
          </a:p>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IN 1996,</a:t>
            </a:r>
            <a:r>
              <a:rPr lang="en-US" sz="1500" dirty="0">
                <a:latin typeface="IBM Plex Sans Condensed" panose="020B0604020202020204" charset="0"/>
                <a:cs typeface="Times New Roman" panose="02020603050405020304" pitchFamily="18" charset="0"/>
              </a:rPr>
              <a:t> </a:t>
            </a:r>
            <a:r>
              <a:rPr lang="en-US" sz="1500" dirty="0">
                <a:solidFill>
                  <a:schemeClr val="bg1"/>
                </a:solidFill>
                <a:latin typeface="IBM Plex Sans Condensed" panose="020B0604020202020204" charset="0"/>
                <a:cs typeface="Times New Roman" panose="02020603050405020304" pitchFamily="18" charset="0"/>
              </a:rPr>
              <a:t>The biomimetic robot </a:t>
            </a:r>
            <a:r>
              <a:rPr lang="en-US" sz="1500" dirty="0" err="1">
                <a:solidFill>
                  <a:schemeClr val="bg1"/>
                </a:solidFill>
                <a:latin typeface="IBM Plex Sans Condensed" panose="020B0604020202020204" charset="0"/>
                <a:cs typeface="Times New Roman" panose="02020603050405020304" pitchFamily="18" charset="0"/>
              </a:rPr>
              <a:t>RoboTuna</a:t>
            </a:r>
            <a:r>
              <a:rPr lang="en-US" sz="1500" dirty="0">
                <a:solidFill>
                  <a:schemeClr val="bg1"/>
                </a:solidFill>
                <a:latin typeface="IBM Plex Sans Condensed" panose="020B0604020202020204" charset="0"/>
                <a:cs typeface="Times New Roman" panose="02020603050405020304" pitchFamily="18" charset="0"/>
              </a:rPr>
              <a:t> was built by doctoral student David Barrett at the Massachusetts Institute of Technology.</a:t>
            </a:r>
          </a:p>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IN 1999, Sony introduced the AIBO a robotic dog capable of interacting with humans.</a:t>
            </a:r>
          </a:p>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IN 2000, Honda revealed the most advanced result of their humanoid project in 2000, named ASIMO. ASIMO can run, walk, communicate with humans, recognize faces, environment, voices and posture, and interact with its environment.</a:t>
            </a:r>
            <a:endParaRPr lang="en-US" sz="1500" u="sng" dirty="0">
              <a:solidFill>
                <a:schemeClr val="bg1"/>
              </a:solidFill>
              <a:latin typeface="IBM Plex Sans Condensed" panose="020B0604020202020204" charset="0"/>
              <a:cs typeface="Times New Roman" panose="02020603050405020304" pitchFamily="18" charset="0"/>
            </a:endParaRPr>
          </a:p>
          <a:p>
            <a:pPr marL="285750" indent="-285750">
              <a:buClr>
                <a:schemeClr val="bg1"/>
              </a:buClr>
              <a:buFont typeface="Wingdings" panose="05000000000000000000" pitchFamily="2" charset="2"/>
              <a:buChar char="v"/>
            </a:pPr>
            <a:r>
              <a:rPr lang="en-US" sz="1500" dirty="0">
                <a:solidFill>
                  <a:schemeClr val="bg1"/>
                </a:solidFill>
                <a:latin typeface="IBM Plex Sans Condensed" panose="020B0604020202020204" charset="0"/>
                <a:cs typeface="Times New Roman" panose="02020603050405020304" pitchFamily="18" charset="0"/>
              </a:rPr>
              <a:t>ON 2017, at the Future Investment Summit in Riyadh, a robot called </a:t>
            </a:r>
            <a:r>
              <a:rPr lang="en-US" sz="1500" u="sng" dirty="0">
                <a:solidFill>
                  <a:schemeClr val="bg1"/>
                </a:solidFill>
                <a:latin typeface="IBM Plex Sans Condensed" panose="020B0604020202020204" charset="0"/>
                <a:cs typeface="Times New Roman" panose="02020603050405020304" pitchFamily="18" charset="0"/>
                <a:hlinkClick r:id="rId6" tooltip="Sophia (robot)">
                  <a:extLst>
                    <a:ext uri="{A12FA001-AC4F-418D-AE19-62706E023703}">
                      <ahyp:hlinkClr xmlns:ahyp="http://schemas.microsoft.com/office/drawing/2018/hyperlinkcolor" val="tx"/>
                    </a:ext>
                  </a:extLst>
                </a:hlinkClick>
              </a:rPr>
              <a:t>Sophia</a:t>
            </a:r>
            <a:r>
              <a:rPr lang="en-US" sz="1500" dirty="0">
                <a:solidFill>
                  <a:schemeClr val="bg1"/>
                </a:solidFill>
                <a:latin typeface="IBM Plex Sans Condensed" panose="020B0604020202020204" charset="0"/>
                <a:cs typeface="Times New Roman" panose="02020603050405020304" pitchFamily="18" charset="0"/>
              </a:rPr>
              <a:t> was granted Saudi Arabian citizenship, becoming the first robot ever to have a nationality.</a:t>
            </a:r>
          </a:p>
          <a:p>
            <a:pPr marL="285750" indent="-285750">
              <a:buClr>
                <a:schemeClr val="bg1"/>
              </a:buClr>
              <a:buFont typeface="Wingdings" panose="05000000000000000000" pitchFamily="2" charset="2"/>
              <a:buChar char="v"/>
            </a:pPr>
            <a:endParaRPr lang="en-US" sz="1500" u="sng" dirty="0">
              <a:solidFill>
                <a:schemeClr val="bg1"/>
              </a:solidFill>
              <a:latin typeface="IBM Plex Sans Condensed"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60" name="Google Shape;260;p27"/>
          <p:cNvSpPr txBox="1"/>
          <p:nvPr/>
        </p:nvSpPr>
        <p:spPr>
          <a:xfrm>
            <a:off x="4334550" y="13836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FFFF"/>
                </a:solidFill>
                <a:latin typeface="Bebas Neue"/>
                <a:ea typeface="Bebas Neue"/>
                <a:cs typeface="Bebas Neue"/>
                <a:sym typeface="Bebas Neue"/>
              </a:rPr>
              <a:t> </a:t>
            </a:r>
            <a:endParaRPr sz="1600" dirty="0">
              <a:solidFill>
                <a:srgbClr val="FFFFFF"/>
              </a:solidFill>
              <a:latin typeface="Bebas Neue"/>
              <a:ea typeface="Bebas Neue"/>
              <a:cs typeface="Bebas Neue"/>
              <a:sym typeface="Bebas Neue"/>
            </a:endParaRPr>
          </a:p>
        </p:txBody>
      </p:sp>
      <p:pic>
        <p:nvPicPr>
          <p:cNvPr id="7" name="Picture 6">
            <a:extLst>
              <a:ext uri="{FF2B5EF4-FFF2-40B4-BE49-F238E27FC236}">
                <a16:creationId xmlns:a16="http://schemas.microsoft.com/office/drawing/2014/main" id="{5CCD50A9-390E-492F-9A3B-63FED4112BE0}"/>
              </a:ext>
            </a:extLst>
          </p:cNvPr>
          <p:cNvPicPr>
            <a:picLocks noChangeAspect="1"/>
          </p:cNvPicPr>
          <p:nvPr/>
        </p:nvPicPr>
        <p:blipFill>
          <a:blip r:embed="rId3"/>
          <a:stretch>
            <a:fillRect/>
          </a:stretch>
        </p:blipFill>
        <p:spPr>
          <a:xfrm>
            <a:off x="0" y="1"/>
            <a:ext cx="9144000" cy="2571750"/>
          </a:xfrm>
          <a:prstGeom prst="rect">
            <a:avLst/>
          </a:prstGeom>
        </p:spPr>
      </p:pic>
      <p:sp>
        <p:nvSpPr>
          <p:cNvPr id="8" name="Rectangle 7">
            <a:extLst>
              <a:ext uri="{FF2B5EF4-FFF2-40B4-BE49-F238E27FC236}">
                <a16:creationId xmlns:a16="http://schemas.microsoft.com/office/drawing/2014/main" id="{4ADCA747-E6B5-49B6-97CF-2FF4478842EE}"/>
              </a:ext>
            </a:extLst>
          </p:cNvPr>
          <p:cNvSpPr/>
          <p:nvPr/>
        </p:nvSpPr>
        <p:spPr>
          <a:xfrm>
            <a:off x="2498355" y="2634153"/>
            <a:ext cx="4147289" cy="400110"/>
          </a:xfrm>
          <a:prstGeom prst="rect">
            <a:avLst/>
          </a:prstGeom>
        </p:spPr>
        <p:txBody>
          <a:bodyPr wrap="none">
            <a:spAutoFit/>
          </a:bodyPr>
          <a:lstStyle/>
          <a:p>
            <a:r>
              <a:rPr lang="fr-FR" sz="2000" dirty="0">
                <a:latin typeface="Bebas Neue" panose="020B0604020202020204" charset="0"/>
              </a:rPr>
              <a:t> </a:t>
            </a:r>
            <a:r>
              <a:rPr lang="fr-FR" sz="2000" dirty="0" err="1">
                <a:latin typeface="Bebas Neue" panose="020B0604020202020204" charset="0"/>
              </a:rPr>
              <a:t>Artificial</a:t>
            </a:r>
            <a:r>
              <a:rPr lang="fr-FR" sz="2000" dirty="0">
                <a:latin typeface="Bebas Neue" panose="020B0604020202020204" charset="0"/>
              </a:rPr>
              <a:t> Intelligence VS. Human Intelligence</a:t>
            </a:r>
            <a:endParaRPr lang="en-US" sz="2000" dirty="0">
              <a:latin typeface="Bebas Neue" panose="020B0604020202020204" charset="0"/>
            </a:endParaRPr>
          </a:p>
        </p:txBody>
      </p:sp>
      <p:sp>
        <p:nvSpPr>
          <p:cNvPr id="9" name="Rectangle 8">
            <a:extLst>
              <a:ext uri="{FF2B5EF4-FFF2-40B4-BE49-F238E27FC236}">
                <a16:creationId xmlns:a16="http://schemas.microsoft.com/office/drawing/2014/main" id="{F49FF7B2-7A4B-44E5-9C2B-3418A430B8CC}"/>
              </a:ext>
            </a:extLst>
          </p:cNvPr>
          <p:cNvSpPr/>
          <p:nvPr/>
        </p:nvSpPr>
        <p:spPr>
          <a:xfrm>
            <a:off x="190925" y="3165765"/>
            <a:ext cx="8953075" cy="1477328"/>
          </a:xfrm>
          <a:prstGeom prst="rect">
            <a:avLst/>
          </a:prstGeom>
        </p:spPr>
        <p:txBody>
          <a:bodyPr wrap="square">
            <a:spAutoFit/>
          </a:bodyPr>
          <a:lstStyle/>
          <a:p>
            <a:pPr algn="ctr"/>
            <a:r>
              <a:rPr lang="en-US" sz="1800" b="1" dirty="0">
                <a:solidFill>
                  <a:schemeClr val="tx2">
                    <a:lumMod val="10000"/>
                  </a:schemeClr>
                </a:solidFill>
                <a:latin typeface="Cambria" panose="02040503050406030204" pitchFamily="18" charset="0"/>
                <a:ea typeface="Cambria" panose="02040503050406030204" pitchFamily="18" charset="0"/>
              </a:rPr>
              <a:t>Artificial Intelligence </a:t>
            </a:r>
            <a:r>
              <a:rPr lang="en-US" sz="1800" dirty="0">
                <a:solidFill>
                  <a:schemeClr val="tx2">
                    <a:lumMod val="10000"/>
                  </a:schemeClr>
                </a:solidFill>
                <a:latin typeface="Cambria" panose="02040503050406030204" pitchFamily="18" charset="0"/>
                <a:ea typeface="Cambria" panose="02040503050406030204" pitchFamily="18" charset="0"/>
              </a:rPr>
              <a:t>is a branch of Data Science that focuses on building smart machines which are capable of performing a wide range of tasks.</a:t>
            </a:r>
          </a:p>
          <a:p>
            <a:pPr algn="ctr"/>
            <a:r>
              <a:rPr lang="en-US" sz="1800" b="1" dirty="0">
                <a:solidFill>
                  <a:schemeClr val="tx2">
                    <a:lumMod val="10000"/>
                  </a:schemeClr>
                </a:solidFill>
                <a:latin typeface="Cambria" panose="02040503050406030204" pitchFamily="18" charset="0"/>
                <a:ea typeface="Cambria" panose="02040503050406030204" pitchFamily="18" charset="0"/>
              </a:rPr>
              <a:t>Human Intelligence </a:t>
            </a:r>
            <a:r>
              <a:rPr lang="en-US" sz="1800" dirty="0">
                <a:solidFill>
                  <a:schemeClr val="tx2">
                    <a:lumMod val="10000"/>
                  </a:schemeClr>
                </a:solidFill>
                <a:latin typeface="Cambria" panose="02040503050406030204" pitchFamily="18" charset="0"/>
                <a:ea typeface="Cambria" panose="02040503050406030204" pitchFamily="18" charset="0"/>
              </a:rPr>
              <a:t>refers to human intellectual capability that allows us to think, learn from different experiences, understand complex concepts,  solve mathematical problems, recognize patterns, make inferences and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62"/>
        <p:cNvGrpSpPr/>
        <p:nvPr/>
      </p:nvGrpSpPr>
      <p:grpSpPr>
        <a:xfrm>
          <a:off x="0" y="0"/>
          <a:ext cx="0" cy="0"/>
          <a:chOff x="0" y="0"/>
          <a:chExt cx="0" cy="0"/>
        </a:xfrm>
      </p:grpSpPr>
      <p:pic>
        <p:nvPicPr>
          <p:cNvPr id="12" name="Picture 11">
            <a:extLst>
              <a:ext uri="{FF2B5EF4-FFF2-40B4-BE49-F238E27FC236}">
                <a16:creationId xmlns:a16="http://schemas.microsoft.com/office/drawing/2014/main" id="{C56BE46F-2E9E-46DA-A018-95B4DBE76FC0}"/>
              </a:ext>
            </a:extLst>
          </p:cNvPr>
          <p:cNvPicPr>
            <a:picLocks noChangeAspect="1"/>
          </p:cNvPicPr>
          <p:nvPr/>
        </p:nvPicPr>
        <p:blipFill>
          <a:blip r:embed="rId3"/>
          <a:stretch>
            <a:fillRect/>
          </a:stretch>
        </p:blipFill>
        <p:spPr>
          <a:xfrm>
            <a:off x="0" y="0"/>
            <a:ext cx="9144000" cy="1975555"/>
          </a:xfrm>
          <a:prstGeom prst="rect">
            <a:avLst/>
          </a:prstGeom>
        </p:spPr>
      </p:pic>
      <p:sp>
        <p:nvSpPr>
          <p:cNvPr id="13" name="TextBox 12">
            <a:extLst>
              <a:ext uri="{FF2B5EF4-FFF2-40B4-BE49-F238E27FC236}">
                <a16:creationId xmlns:a16="http://schemas.microsoft.com/office/drawing/2014/main" id="{F18BE50F-99F2-430F-BBA5-4BE060794174}"/>
              </a:ext>
            </a:extLst>
          </p:cNvPr>
          <p:cNvSpPr txBox="1"/>
          <p:nvPr/>
        </p:nvSpPr>
        <p:spPr>
          <a:xfrm>
            <a:off x="1467556" y="2074553"/>
            <a:ext cx="6931377" cy="369332"/>
          </a:xfrm>
          <a:prstGeom prst="rect">
            <a:avLst/>
          </a:prstGeom>
          <a:noFill/>
        </p:spPr>
        <p:txBody>
          <a:bodyPr wrap="square" rtlCol="0">
            <a:spAutoFit/>
          </a:bodyPr>
          <a:lstStyle/>
          <a:p>
            <a:r>
              <a:rPr lang="en-US" sz="1800" b="1" dirty="0">
                <a:solidFill>
                  <a:srgbClr val="7030A0"/>
                </a:solidFill>
                <a:latin typeface="Bebas Neue" panose="020B0604020202020204" charset="0"/>
              </a:rPr>
              <a:t>Working of Artificial Intelligence vs working of Human Intelligence:  A comparison</a:t>
            </a:r>
            <a:endParaRPr lang="en-US" sz="1800" dirty="0">
              <a:solidFill>
                <a:srgbClr val="7030A0"/>
              </a:solidFill>
              <a:latin typeface="Bebas Neue" panose="020B0604020202020204" charset="0"/>
            </a:endParaRPr>
          </a:p>
        </p:txBody>
      </p:sp>
      <p:sp>
        <p:nvSpPr>
          <p:cNvPr id="14" name="TextBox 13">
            <a:extLst>
              <a:ext uri="{FF2B5EF4-FFF2-40B4-BE49-F238E27FC236}">
                <a16:creationId xmlns:a16="http://schemas.microsoft.com/office/drawing/2014/main" id="{2BF91B78-4A43-4CBB-97DF-8E4A95991CA7}"/>
              </a:ext>
            </a:extLst>
          </p:cNvPr>
          <p:cNvSpPr txBox="1"/>
          <p:nvPr/>
        </p:nvSpPr>
        <p:spPr>
          <a:xfrm>
            <a:off x="270932" y="2443885"/>
            <a:ext cx="8873067" cy="2893100"/>
          </a:xfrm>
          <a:prstGeom prst="rect">
            <a:avLst/>
          </a:prstGeom>
          <a:noFill/>
        </p:spPr>
        <p:txBody>
          <a:bodyPr wrap="square" rtlCol="0">
            <a:spAutoFit/>
          </a:bodyPr>
          <a:lstStyle/>
          <a:p>
            <a:pPr marL="457200" indent="-457200" algn="ctr">
              <a:buClr>
                <a:schemeClr val="bg1"/>
              </a:buClr>
              <a:buFont typeface="Arial" panose="020B0604020202020204" pitchFamily="34" charset="0"/>
              <a:buChar char="•"/>
            </a:pPr>
            <a:r>
              <a:rPr lang="en-US" sz="1800" b="1" dirty="0">
                <a:solidFill>
                  <a:srgbClr val="002060"/>
                </a:solidFill>
                <a:latin typeface="Cambria" panose="02040503050406030204" pitchFamily="18" charset="0"/>
                <a:ea typeface="Cambria" panose="02040503050406030204" pitchFamily="18" charset="0"/>
              </a:rPr>
              <a:t>Nature</a:t>
            </a:r>
            <a:r>
              <a:rPr lang="en-US" sz="1800" dirty="0">
                <a:solidFill>
                  <a:srgbClr val="002060"/>
                </a:solidFill>
                <a:latin typeface="Cambria" panose="02040503050406030204" pitchFamily="18" charset="0"/>
                <a:ea typeface="Cambria" panose="02040503050406030204" pitchFamily="18" charset="0"/>
              </a:rPr>
              <a:t>: </a:t>
            </a:r>
            <a:r>
              <a:rPr lang="en-US" sz="1600" dirty="0">
                <a:solidFill>
                  <a:srgbClr val="002060"/>
                </a:solidFill>
                <a:latin typeface="Cambria" panose="02040503050406030204" pitchFamily="18" charset="0"/>
                <a:ea typeface="Cambria" panose="02040503050406030204" pitchFamily="18" charset="0"/>
              </a:rPr>
              <a:t>T</a:t>
            </a:r>
            <a:r>
              <a:rPr lang="en-US" sz="1600" dirty="0">
                <a:latin typeface="Cambria" panose="02040503050406030204" pitchFamily="18" charset="0"/>
                <a:ea typeface="Cambria" panose="02040503050406030204" pitchFamily="18" charset="0"/>
              </a:rPr>
              <a:t>he main difference between natural and artificial intelligence is the process of functionality and the time taken by both of them.</a:t>
            </a:r>
            <a:endParaRPr lang="en-US" sz="1600" dirty="0">
              <a:solidFill>
                <a:srgbClr val="002060"/>
              </a:solidFill>
              <a:latin typeface="Cambria" panose="02040503050406030204" pitchFamily="18" charset="0"/>
              <a:ea typeface="Cambria" panose="02040503050406030204" pitchFamily="18" charset="0"/>
            </a:endParaRPr>
          </a:p>
          <a:p>
            <a:pPr marL="457200" indent="-457200" algn="ctr">
              <a:buClr>
                <a:schemeClr val="bg1"/>
              </a:buClr>
              <a:buFont typeface="Arial" panose="020B0604020202020204" pitchFamily="34" charset="0"/>
              <a:buChar char="•"/>
            </a:pPr>
            <a:r>
              <a:rPr lang="en-US" sz="1800" b="1" dirty="0">
                <a:solidFill>
                  <a:srgbClr val="002060"/>
                </a:solidFill>
                <a:latin typeface="Cambria" panose="02040503050406030204" pitchFamily="18" charset="0"/>
                <a:ea typeface="Cambria" panose="02040503050406030204" pitchFamily="18" charset="0"/>
              </a:rPr>
              <a:t>Functioning</a:t>
            </a:r>
            <a:r>
              <a:rPr lang="en-US" sz="1800" dirty="0">
                <a:solidFill>
                  <a:srgbClr val="002060"/>
                </a:solidFill>
                <a:latin typeface="Cambria" panose="02040503050406030204" pitchFamily="18" charset="0"/>
                <a:ea typeface="Cambria" panose="02040503050406030204" pitchFamily="18" charset="0"/>
              </a:rPr>
              <a:t>: </a:t>
            </a:r>
            <a:r>
              <a:rPr lang="en-US" sz="1600" b="1" dirty="0">
                <a:latin typeface="Cambria" panose="02040503050406030204" pitchFamily="18" charset="0"/>
                <a:ea typeface="Cambria" panose="02040503050406030204" pitchFamily="18" charset="0"/>
              </a:rPr>
              <a:t>Human Intelligence </a:t>
            </a:r>
            <a:r>
              <a:rPr lang="en-US" sz="1600" dirty="0">
                <a:latin typeface="Cambria" panose="02040503050406030204" pitchFamily="18" charset="0"/>
                <a:ea typeface="Cambria" panose="02040503050406030204" pitchFamily="18" charset="0"/>
              </a:rPr>
              <a:t>to process and understand the problems and gets accustomed to them. In the case of </a:t>
            </a:r>
            <a:r>
              <a:rPr lang="en-US" sz="1600" b="1" dirty="0">
                <a:latin typeface="Cambria" panose="02040503050406030204" pitchFamily="18" charset="0"/>
                <a:ea typeface="Cambria" panose="02040503050406030204" pitchFamily="18" charset="0"/>
              </a:rPr>
              <a:t>Artificial Intelligence </a:t>
            </a:r>
            <a:r>
              <a:rPr lang="en-US" sz="1600" dirty="0">
                <a:latin typeface="Cambria" panose="02040503050406030204" pitchFamily="18" charset="0"/>
                <a:ea typeface="Cambria" panose="02040503050406030204" pitchFamily="18" charset="0"/>
              </a:rPr>
              <a:t>proper inputs and study, it helps them to provide accurate result in the end.</a:t>
            </a:r>
          </a:p>
          <a:p>
            <a:pPr marL="457200" indent="-457200" algn="ctr">
              <a:buClr>
                <a:schemeClr val="bg1"/>
              </a:buClr>
              <a:buFont typeface="Arial" panose="020B0604020202020204" pitchFamily="34" charset="0"/>
              <a:buChar char="•"/>
            </a:pPr>
            <a:r>
              <a:rPr lang="en-US" sz="1800" b="1" dirty="0">
                <a:solidFill>
                  <a:srgbClr val="002060"/>
                </a:solidFill>
                <a:latin typeface="Cambria" panose="02040503050406030204" pitchFamily="18" charset="0"/>
                <a:ea typeface="Cambria" panose="02040503050406030204" pitchFamily="18" charset="0"/>
              </a:rPr>
              <a:t>Learning power</a:t>
            </a:r>
            <a:r>
              <a:rPr lang="en-US" sz="1600" dirty="0">
                <a:solidFill>
                  <a:srgbClr val="002060"/>
                </a:solidFill>
                <a:latin typeface="Cambria" panose="02040503050406030204" pitchFamily="18" charset="0"/>
                <a:ea typeface="Cambria" panose="02040503050406030204" pitchFamily="18" charset="0"/>
              </a:rPr>
              <a:t>: </a:t>
            </a:r>
            <a:r>
              <a:rPr lang="en-US" sz="1600" b="1" dirty="0">
                <a:latin typeface="Cambria" panose="02040503050406030204" pitchFamily="18" charset="0"/>
                <a:ea typeface="Cambria" panose="02040503050406030204" pitchFamily="18" charset="0"/>
              </a:rPr>
              <a:t>Human Intelligence </a:t>
            </a:r>
            <a:r>
              <a:rPr lang="en-US" sz="1600" dirty="0">
                <a:latin typeface="Cambria" panose="02040503050406030204" pitchFamily="18" charset="0"/>
                <a:ea typeface="Cambria" panose="02040503050406030204" pitchFamily="18" charset="0"/>
              </a:rPr>
              <a:t>has a much more powerful thinking capacity than Artificial Intelligence and can have great problem-solving skills depending on the crux of the situation. </a:t>
            </a:r>
            <a:r>
              <a:rPr lang="en-US" sz="1600" b="1" dirty="0">
                <a:latin typeface="Cambria" panose="02040503050406030204" pitchFamily="18" charset="0"/>
                <a:ea typeface="Cambria" panose="02040503050406030204" pitchFamily="18" charset="0"/>
              </a:rPr>
              <a:t>Artificial Intelligence </a:t>
            </a:r>
            <a:r>
              <a:rPr lang="en-US" sz="1600" dirty="0">
                <a:latin typeface="Cambria" panose="02040503050406030204" pitchFamily="18" charset="0"/>
                <a:ea typeface="Cambria" panose="02040503050406030204" pitchFamily="18" charset="0"/>
              </a:rPr>
              <a:t>can learn from data and through continuous training, but they can never achieve the thought process unique to humans.</a:t>
            </a:r>
          </a:p>
          <a:p>
            <a:pPr marL="457200" indent="-457200" algn="ctr">
              <a:buClr>
                <a:schemeClr val="bg1"/>
              </a:buClr>
              <a:buFont typeface="Arial" panose="020B0604020202020204" pitchFamily="34" charset="0"/>
              <a:buChar char="•"/>
            </a:pPr>
            <a:endParaRPr lang="en-US" sz="1600" dirty="0">
              <a:solidFill>
                <a:srgbClr val="002060"/>
              </a:solidFill>
              <a:latin typeface="Bebas Neue" panose="020B0604020202020204" charset="0"/>
            </a:endParaRPr>
          </a:p>
          <a:p>
            <a:pPr marL="457200" indent="-457200" algn="ctr">
              <a:buClr>
                <a:schemeClr val="bg1"/>
              </a:buClr>
              <a:buFont typeface="Arial" panose="020B0604020202020204" pitchFamily="34" charset="0"/>
              <a:buChar char="•"/>
            </a:pPr>
            <a:endParaRPr lang="en-US" sz="1600" dirty="0">
              <a:solidFill>
                <a:srgbClr val="002060"/>
              </a:solidFill>
              <a:latin typeface="Bebas Neue"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101149" y="192252"/>
            <a:ext cx="5232936" cy="557959"/>
          </a:xfrm>
          <a:prstGeom prst="rect">
            <a:avLst/>
          </a:prstGeom>
        </p:spPr>
        <p:txBody>
          <a:bodyPr spcFirstLastPara="1" wrap="square" lIns="0" tIns="0" rIns="0" bIns="0" anchor="b" anchorCtr="0">
            <a:noAutofit/>
          </a:bodyPr>
          <a:lstStyle/>
          <a:p>
            <a:pPr lvl="0"/>
            <a:r>
              <a:rPr lang="en-US" dirty="0"/>
              <a:t>Human vs Robotic job replacement</a:t>
            </a:r>
            <a:r>
              <a:rPr lang="en" dirty="0"/>
              <a:t> </a:t>
            </a:r>
            <a:endParaRPr dirty="0"/>
          </a:p>
        </p:txBody>
      </p:sp>
      <p:sp>
        <p:nvSpPr>
          <p:cNvPr id="96" name="Google Shape;96;p16"/>
          <p:cNvSpPr txBox="1">
            <a:spLocks noGrp="1"/>
          </p:cNvSpPr>
          <p:nvPr>
            <p:ph type="body" idx="1"/>
          </p:nvPr>
        </p:nvSpPr>
        <p:spPr>
          <a:xfrm>
            <a:off x="1959517" y="851811"/>
            <a:ext cx="5516200" cy="1905719"/>
          </a:xfrm>
          <a:prstGeom prst="rect">
            <a:avLst/>
          </a:prstGeom>
        </p:spPr>
        <p:txBody>
          <a:bodyPr spcFirstLastPara="1" wrap="square" lIns="0" tIns="0" rIns="0" bIns="0" anchor="t" anchorCtr="0">
            <a:noAutofit/>
          </a:bodyPr>
          <a:lstStyle/>
          <a:p>
            <a:pPr marL="76200" lvl="0" indent="0" algn="ctr">
              <a:buNone/>
            </a:pPr>
            <a:r>
              <a:rPr lang="en-US" dirty="0"/>
              <a:t>Advances in robotics and artificial intelligence are increasingly enabling organizations to replace humans with intelligent machines and algorithms. </a:t>
            </a:r>
            <a:endParaRPr dirty="0"/>
          </a:p>
        </p:txBody>
      </p:sp>
      <p:pic>
        <p:nvPicPr>
          <p:cNvPr id="2" name="Picture 1">
            <a:extLst>
              <a:ext uri="{FF2B5EF4-FFF2-40B4-BE49-F238E27FC236}">
                <a16:creationId xmlns:a16="http://schemas.microsoft.com/office/drawing/2014/main" id="{84AE4B04-37B5-4E7A-B4F0-145872836E11}"/>
              </a:ext>
            </a:extLst>
          </p:cNvPr>
          <p:cNvPicPr>
            <a:picLocks noChangeAspect="1"/>
          </p:cNvPicPr>
          <p:nvPr/>
        </p:nvPicPr>
        <p:blipFill>
          <a:blip r:embed="rId3"/>
          <a:stretch>
            <a:fillRect/>
          </a:stretch>
        </p:blipFill>
        <p:spPr>
          <a:xfrm>
            <a:off x="0" y="2571750"/>
            <a:ext cx="9144000" cy="2571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23" name="Google Shape;123;p17"/>
          <p:cNvSpPr txBox="1">
            <a:spLocks noGrp="1"/>
          </p:cNvSpPr>
          <p:nvPr>
            <p:ph type="subTitle" idx="4294967295"/>
          </p:nvPr>
        </p:nvSpPr>
        <p:spPr>
          <a:xfrm>
            <a:off x="138506" y="1672562"/>
            <a:ext cx="6189068" cy="2820495"/>
          </a:xfrm>
          <a:prstGeom prst="rect">
            <a:avLst/>
          </a:prstGeom>
        </p:spPr>
        <p:txBody>
          <a:bodyPr spcFirstLastPara="1" wrap="square" lIns="0" tIns="0" rIns="0" bIns="0" anchor="t" anchorCtr="0">
            <a:noAutofit/>
          </a:bodyPr>
          <a:lstStyle/>
          <a:p>
            <a:pPr algn="ctr"/>
            <a:r>
              <a:rPr lang="en-US" sz="2000" b="1" dirty="0">
                <a:solidFill>
                  <a:schemeClr val="bg1"/>
                </a:solidFill>
              </a:rPr>
              <a:t>According to a report by Oxford Economics</a:t>
            </a:r>
            <a:r>
              <a:rPr lang="en-US" sz="2000" dirty="0">
                <a:solidFill>
                  <a:schemeClr val="bg1"/>
                </a:solidFill>
              </a:rPr>
              <a:t>, the robotics revolution is rapidly accelerating, as fast-paced technological advances in automation, engineering, energy storage, artificial intelligence and machine learning converge. The far-reaching results will transform the capabilities of robots and their ability to take over tasks once carried out by humans.</a:t>
            </a:r>
          </a:p>
        </p:txBody>
      </p:sp>
      <p:sp>
        <p:nvSpPr>
          <p:cNvPr id="2" name="TextBox 1">
            <a:extLst>
              <a:ext uri="{FF2B5EF4-FFF2-40B4-BE49-F238E27FC236}">
                <a16:creationId xmlns:a16="http://schemas.microsoft.com/office/drawing/2014/main" id="{6877EA8A-3220-4F47-A42B-9074B8B599ED}"/>
              </a:ext>
            </a:extLst>
          </p:cNvPr>
          <p:cNvSpPr txBox="1"/>
          <p:nvPr/>
        </p:nvSpPr>
        <p:spPr>
          <a:xfrm>
            <a:off x="138506" y="233919"/>
            <a:ext cx="9005494" cy="584775"/>
          </a:xfrm>
          <a:prstGeom prst="rect">
            <a:avLst/>
          </a:prstGeom>
          <a:noFill/>
        </p:spPr>
        <p:txBody>
          <a:bodyPr wrap="square" rtlCol="0">
            <a:spAutoFit/>
          </a:bodyPr>
          <a:lstStyle/>
          <a:p>
            <a:r>
              <a:rPr lang="en-US" sz="3200" b="1" dirty="0">
                <a:solidFill>
                  <a:schemeClr val="bg1"/>
                </a:solidFill>
                <a:latin typeface="IBM Plex Sans Condensed" panose="020B0604020202020204" charset="0"/>
              </a:rPr>
              <a:t>Article And Report On Robots Are Replacing Humans </a:t>
            </a:r>
            <a:endParaRPr lang="en-US" sz="3200" dirty="0">
              <a:solidFill>
                <a:schemeClr val="bg1"/>
              </a:solidFill>
              <a:latin typeface="IBM Plex Sans Condensed" panose="020B0604020202020204" charset="0"/>
            </a:endParaRPr>
          </a:p>
        </p:txBody>
      </p:sp>
      <p:pic>
        <p:nvPicPr>
          <p:cNvPr id="3" name="Picture 2">
            <a:extLst>
              <a:ext uri="{FF2B5EF4-FFF2-40B4-BE49-F238E27FC236}">
                <a16:creationId xmlns:a16="http://schemas.microsoft.com/office/drawing/2014/main" id="{878EEC7E-95C7-48A9-8311-0368D9EB7B85}"/>
              </a:ext>
            </a:extLst>
          </p:cNvPr>
          <p:cNvPicPr>
            <a:picLocks noChangeAspect="1"/>
          </p:cNvPicPr>
          <p:nvPr/>
        </p:nvPicPr>
        <p:blipFill>
          <a:blip r:embed="rId3"/>
          <a:stretch>
            <a:fillRect/>
          </a:stretch>
        </p:blipFill>
        <p:spPr>
          <a:xfrm>
            <a:off x="6164512" y="1053687"/>
            <a:ext cx="2840982" cy="3645724"/>
          </a:xfrm>
          <a:prstGeom prst="rect">
            <a:avLst/>
          </a:prstGeom>
        </p:spPr>
      </p:pic>
    </p:spTree>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1293</Words>
  <Application>Microsoft Office PowerPoint</Application>
  <PresentationFormat>On-screen Show (16:9)</PresentationFormat>
  <Paragraphs>84</Paragraphs>
  <Slides>21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Bebas Neue</vt:lpstr>
      <vt:lpstr>Cambria</vt:lpstr>
      <vt:lpstr>Arial</vt:lpstr>
      <vt:lpstr>Wingdings</vt:lpstr>
      <vt:lpstr>IBM Plex Sans Condensed</vt:lpstr>
      <vt:lpstr>Calibri</vt:lpstr>
      <vt:lpstr>Flavius template</vt:lpstr>
      <vt:lpstr>PowerPoint Presentation</vt:lpstr>
      <vt:lpstr>PowerPoint Presentation</vt:lpstr>
      <vt:lpstr>HUMAN VS ROBOT</vt:lpstr>
      <vt:lpstr>PowerPoint Presentation</vt:lpstr>
      <vt:lpstr>PowerPoint Presentation</vt:lpstr>
      <vt:lpstr>PowerPoint Presentation</vt:lpstr>
      <vt:lpstr>PowerPoint Presentation</vt:lpstr>
      <vt:lpstr>Human vs Robotic job replacement </vt:lpstr>
      <vt:lpstr>PowerPoint Presentation</vt:lpstr>
      <vt:lpstr>PowerPoint Presentation</vt:lpstr>
      <vt:lpstr> Robots vs Humans War</vt:lpstr>
      <vt:lpstr>Robots vs Humans War</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VS ROBOT</dc:title>
  <dc:creator>Shahariar Fahim</dc:creator>
  <cp:lastModifiedBy>Shahariar Fahim</cp:lastModifiedBy>
  <cp:revision>16</cp:revision>
  <dcterms:modified xsi:type="dcterms:W3CDTF">2022-09-04T10:07:39Z</dcterms:modified>
</cp:coreProperties>
</file>